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900" r:id="rId2"/>
  </p:sldMasterIdLst>
  <p:notesMasterIdLst>
    <p:notesMasterId r:id="rId17"/>
  </p:notesMasterIdLst>
  <p:handoutMasterIdLst>
    <p:handoutMasterId r:id="rId18"/>
  </p:handoutMasterIdLst>
  <p:sldIdLst>
    <p:sldId id="279" r:id="rId3"/>
    <p:sldId id="331" r:id="rId4"/>
    <p:sldId id="332" r:id="rId5"/>
    <p:sldId id="301" r:id="rId6"/>
    <p:sldId id="319" r:id="rId7"/>
    <p:sldId id="317" r:id="rId8"/>
    <p:sldId id="318" r:id="rId9"/>
    <p:sldId id="322" r:id="rId10"/>
    <p:sldId id="321" r:id="rId11"/>
    <p:sldId id="324" r:id="rId12"/>
    <p:sldId id="328" r:id="rId13"/>
    <p:sldId id="327" r:id="rId14"/>
    <p:sldId id="330" r:id="rId15"/>
    <p:sldId id="325" r:id="rId16"/>
  </p:sldIdLst>
  <p:sldSz cx="9144000" cy="6858000" type="screen4x3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8ABC9F5-AAF0-40E1-87C8-817E96654800}" type="datetimeFigureOut">
              <a:rPr lang="fr-FR" smtClean="0"/>
              <a:pPr/>
              <a:t>28/01/2018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10C0385-69C1-4616-A782-4BE090C386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405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3F72163F-9BC7-4EA4-BFE5-88681F44347A}" type="datetimeFigureOut">
              <a:rPr lang="fr-FR" smtClean="0"/>
              <a:pPr/>
              <a:t>28/01/2018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D4ED432F-6EAE-4075-9AD3-27F6E132B8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2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1941-5042-4D97-BC0B-5DA44D1B4A7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F20D-34C6-4C35-9508-49B5899FFC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Image 14" descr="fond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39924" y="476672"/>
            <a:ext cx="9505056" cy="7128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078" y="6045654"/>
            <a:ext cx="7380922" cy="78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725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F8E9-7D65-433F-832A-8293661B5DA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F20D-34C6-4C35-9508-49B5899FFC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 descr="fond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1056" y="692696"/>
            <a:ext cx="9505056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8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2B47-EA1F-4690-A4FD-1DFBBCD94DB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F20D-34C6-4C35-9508-49B5899FFC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 descr="fond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1056" y="692696"/>
            <a:ext cx="9505056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37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1941-5042-4D97-BC0B-5DA44D1B4A7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F20D-34C6-4C35-9508-49B5899FFC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 descr="haut-de-page-fonci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27837" y="-99392"/>
            <a:ext cx="9380357" cy="1397256"/>
          </a:xfrm>
          <a:prstGeom prst="rect">
            <a:avLst/>
          </a:prstGeom>
        </p:spPr>
      </p:pic>
      <p:pic>
        <p:nvPicPr>
          <p:cNvPr id="15" name="Image 14" descr="fond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396552" y="692696"/>
            <a:ext cx="9540552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70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26CF-0EA5-44B9-BF74-53A0879EF7A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F20D-34C6-4C35-9508-49B5899FFC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 descr="fond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96552" y="692696"/>
            <a:ext cx="9505056" cy="7128792"/>
          </a:xfrm>
          <a:prstGeom prst="rect">
            <a:avLst/>
          </a:prstGeom>
        </p:spPr>
      </p:pic>
      <p:pic>
        <p:nvPicPr>
          <p:cNvPr id="10" name="Image 9" descr="côté_format-paysag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36512" y="-27384"/>
            <a:ext cx="141594" cy="6885384"/>
          </a:xfrm>
          <a:prstGeom prst="rect">
            <a:avLst/>
          </a:prstGeom>
        </p:spPr>
      </p:pic>
      <p:pic>
        <p:nvPicPr>
          <p:cNvPr id="11" name="Image 10" descr="côté_format-portrai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9066386" y="-44624"/>
            <a:ext cx="114126" cy="690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43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775A-A1C4-4D75-B3D6-A968432CBB1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F20D-34C6-4C35-9508-49B5899FFC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 descr="fond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1056" y="692696"/>
            <a:ext cx="9505056" cy="7128792"/>
          </a:xfrm>
          <a:prstGeom prst="rect">
            <a:avLst/>
          </a:prstGeom>
        </p:spPr>
      </p:pic>
      <p:pic>
        <p:nvPicPr>
          <p:cNvPr id="8" name="Image 7" descr="côté_format-paysag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36512" y="27384"/>
            <a:ext cx="141031" cy="6858000"/>
          </a:xfrm>
          <a:prstGeom prst="rect">
            <a:avLst/>
          </a:prstGeom>
        </p:spPr>
      </p:pic>
      <p:pic>
        <p:nvPicPr>
          <p:cNvPr id="10" name="Image 9" descr="côté_format-portrai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030612" y="-44624"/>
            <a:ext cx="113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41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6329-5819-47DC-9506-516BE2F37EB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F20D-34C6-4C35-9508-49B5899FFC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 descr="fond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1056" y="692696"/>
            <a:ext cx="9505056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37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7D92-9DCD-4923-AB93-5EDE4A03983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F20D-34C6-4C35-9508-49B5899FFC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 9" descr="fond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1056" y="692696"/>
            <a:ext cx="9505056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76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DCDC-55E0-45B1-8949-DD952AF2B69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F20D-34C6-4C35-9508-49B5899FFC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 descr="fond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1056" y="692696"/>
            <a:ext cx="9505056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53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5A3A-F54C-481D-A71E-C32C96376EA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F20D-34C6-4C35-9508-49B5899FFC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 descr="fond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1056" y="692696"/>
            <a:ext cx="9505056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65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1338-130C-4259-8D71-663DC12970C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F20D-34C6-4C35-9508-49B5899FFC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 descr="fond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1056" y="692696"/>
            <a:ext cx="9505056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4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26CF-0EA5-44B9-BF74-53A0879EF7A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F20D-34C6-4C35-9508-49B5899FFC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 descr="fond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96552" y="692696"/>
            <a:ext cx="9505056" cy="7128792"/>
          </a:xfrm>
          <a:prstGeom prst="rect">
            <a:avLst/>
          </a:prstGeom>
        </p:spPr>
      </p:pic>
      <p:pic>
        <p:nvPicPr>
          <p:cNvPr id="10" name="Image 9" descr="côté_format-paysag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36512" y="-27384"/>
            <a:ext cx="141594" cy="6885384"/>
          </a:xfrm>
          <a:prstGeom prst="rect">
            <a:avLst/>
          </a:prstGeom>
        </p:spPr>
      </p:pic>
      <p:pic>
        <p:nvPicPr>
          <p:cNvPr id="11" name="Image 10" descr="côté_format-portrai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9066386" y="-44624"/>
            <a:ext cx="114126" cy="690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7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4FD-8DF3-43F8-9493-A0A6E9EE277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F20D-34C6-4C35-9508-49B5899FFC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 descr="fond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1056" y="692696"/>
            <a:ext cx="9505056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90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F8E9-7D65-433F-832A-8293661B5DA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F20D-34C6-4C35-9508-49B5899FFC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 descr="fond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1056" y="692696"/>
            <a:ext cx="9505056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19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2B47-EA1F-4690-A4FD-1DFBBCD94DB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F20D-34C6-4C35-9508-49B5899FFC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 descr="fond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1056" y="692696"/>
            <a:ext cx="9505056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0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775A-A1C4-4D75-B3D6-A968432CBB1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F20D-34C6-4C35-9508-49B5899FFC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 descr="fond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1056" y="692696"/>
            <a:ext cx="9505056" cy="7128792"/>
          </a:xfrm>
          <a:prstGeom prst="rect">
            <a:avLst/>
          </a:prstGeom>
        </p:spPr>
      </p:pic>
      <p:pic>
        <p:nvPicPr>
          <p:cNvPr id="8" name="Image 7" descr="côté_format-paysag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36512" y="27384"/>
            <a:ext cx="141031" cy="6858000"/>
          </a:xfrm>
          <a:prstGeom prst="rect">
            <a:avLst/>
          </a:prstGeom>
        </p:spPr>
      </p:pic>
      <p:pic>
        <p:nvPicPr>
          <p:cNvPr id="10" name="Image 9" descr="côté_format-portrai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030612" y="-44624"/>
            <a:ext cx="113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7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6329-5819-47DC-9506-516BE2F37EB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F20D-34C6-4C35-9508-49B5899FFC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 descr="fond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1056" y="692696"/>
            <a:ext cx="9505056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4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7D92-9DCD-4923-AB93-5EDE4A03983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F20D-34C6-4C35-9508-49B5899FFC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 9" descr="fond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1056" y="692696"/>
            <a:ext cx="9505056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0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DCDC-55E0-45B1-8949-DD952AF2B69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F20D-34C6-4C35-9508-49B5899FFC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 descr="fond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1056" y="692696"/>
            <a:ext cx="9505056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7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5A3A-F54C-481D-A71E-C32C96376EA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F20D-34C6-4C35-9508-49B5899FFC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 descr="fond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1056" y="692696"/>
            <a:ext cx="9505056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3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1338-130C-4259-8D71-663DC12970C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F20D-34C6-4C35-9508-49B5899FFC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 descr="fond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1056" y="692696"/>
            <a:ext cx="9505056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0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4FD-8DF3-43F8-9493-A0A6E9EE277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F20D-34C6-4C35-9508-49B5899FFC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 descr="fond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1056" y="692696"/>
            <a:ext cx="9505056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1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119DF-E62A-4F3D-B42E-A32B2E32342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8F20D-34C6-4C35-9508-49B5899FFC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5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119DF-E62A-4F3D-B42E-A32B2E32342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8F20D-34C6-4C35-9508-49B5899FFC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9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324279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La formalisation des droits </a:t>
            </a:r>
            <a:br>
              <a:rPr lang="fr-FR" b="1" dirty="0" smtClean="0"/>
            </a:br>
            <a:r>
              <a:rPr lang="fr-FR" b="1" dirty="0" smtClean="0"/>
              <a:t>sur la terre dans les pays du Sud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300" dirty="0" smtClean="0"/>
              <a:t>Dépasser les controverses et alimenter les stratégies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39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55576" y="4653136"/>
            <a:ext cx="7232848" cy="1752600"/>
          </a:xfrm>
        </p:spPr>
        <p:txBody>
          <a:bodyPr/>
          <a:lstStyle/>
          <a:p>
            <a:r>
              <a:rPr lang="fr-FR" b="1" dirty="0"/>
              <a:t>Table-ronde CLGE / </a:t>
            </a:r>
            <a:r>
              <a:rPr lang="fr-FR" b="1" dirty="0" smtClean="0"/>
              <a:t>OGE – 29 janvier 2018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FR" b="1" dirty="0" smtClean="0"/>
              <a:t>Quelques pistes pour y parvenir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40160"/>
            <a:ext cx="8856984" cy="6077272"/>
          </a:xfrm>
        </p:spPr>
        <p:txBody>
          <a:bodyPr>
            <a:normAutofit fontScale="85000" lnSpcReduction="10000"/>
          </a:bodyPr>
          <a:lstStyle/>
          <a:p>
            <a:r>
              <a:rPr lang="fr-FR" altLang="fr-FR" sz="3300" b="1" dirty="0"/>
              <a:t>Réduire les incohérences juridiques </a:t>
            </a:r>
            <a:r>
              <a:rPr lang="fr-FR" altLang="fr-FR" sz="3300" dirty="0"/>
              <a:t>et de procédures qui produisent de l’insécurité foncière </a:t>
            </a:r>
            <a:r>
              <a:rPr lang="fr-FR" altLang="fr-FR" sz="3300" dirty="0" smtClean="0"/>
              <a:t>(remise en cause du principe de domanialité, régulation des superficies, etc</a:t>
            </a:r>
            <a:r>
              <a:rPr lang="fr-FR" altLang="fr-FR" sz="3300" dirty="0"/>
              <a:t>.</a:t>
            </a:r>
            <a:r>
              <a:rPr lang="fr-FR" altLang="fr-FR" sz="3300" dirty="0" smtClean="0"/>
              <a:t>).</a:t>
            </a:r>
          </a:p>
          <a:p>
            <a:pPr marL="0" indent="0">
              <a:buNone/>
            </a:pPr>
            <a:endParaRPr lang="fr-FR" altLang="fr-FR" sz="3300" dirty="0" smtClean="0"/>
          </a:p>
          <a:p>
            <a:r>
              <a:rPr lang="fr-FR" altLang="fr-FR" sz="3300" b="1" dirty="0"/>
              <a:t>Elargir l’offre de sécurisation </a:t>
            </a:r>
            <a:r>
              <a:rPr lang="fr-FR" altLang="fr-FR" sz="3300" dirty="0"/>
              <a:t>pour qu’elle réponde aux besoins des différents usagers et des territoires : formalisation des transactions et droits délégués (petits papiers), formalisation des usages et règles de gestion, fiscalité comme moyen de financement et de </a:t>
            </a:r>
            <a:r>
              <a:rPr lang="fr-FR" altLang="fr-FR" sz="3300" dirty="0" smtClean="0"/>
              <a:t>sécurisation.</a:t>
            </a:r>
          </a:p>
          <a:p>
            <a:pPr marL="0" indent="0">
              <a:buNone/>
            </a:pPr>
            <a:endParaRPr lang="fr-FR" altLang="fr-FR" sz="3300" dirty="0" smtClean="0"/>
          </a:p>
          <a:p>
            <a:r>
              <a:rPr lang="fr-FR" sz="3300" dirty="0" smtClean="0"/>
              <a:t>Construire </a:t>
            </a:r>
            <a:r>
              <a:rPr lang="fr-FR" sz="3300" b="1" dirty="0"/>
              <a:t>des </a:t>
            </a:r>
            <a:r>
              <a:rPr lang="fr-FR" sz="3300" b="1" dirty="0" smtClean="0"/>
              <a:t>statuts </a:t>
            </a:r>
            <a:r>
              <a:rPr lang="fr-FR" sz="3300" b="1" dirty="0"/>
              <a:t>juridiques </a:t>
            </a:r>
            <a:r>
              <a:rPr lang="fr-FR" sz="3300" b="1" dirty="0" smtClean="0"/>
              <a:t>adaptés </a:t>
            </a:r>
            <a:r>
              <a:rPr lang="fr-FR" sz="3300" b="1" dirty="0"/>
              <a:t>et les </a:t>
            </a:r>
            <a:r>
              <a:rPr lang="fr-FR" sz="3300" b="1" dirty="0" smtClean="0"/>
              <a:t>articuler </a:t>
            </a:r>
            <a:r>
              <a:rPr lang="fr-FR" sz="3300" dirty="0" smtClean="0"/>
              <a:t>dans un cadre légal et administratif cohérent.</a:t>
            </a:r>
          </a:p>
          <a:p>
            <a:pPr marL="0" indent="0">
              <a:buNone/>
            </a:pPr>
            <a:endParaRPr lang="fr-FR" altLang="fr-FR" dirty="0" smtClean="0"/>
          </a:p>
          <a:p>
            <a:endParaRPr lang="fr-FR" alt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60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FR" b="1" dirty="0" smtClean="0"/>
              <a:t>Quelques pistes pour y parvenir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6077272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sz="2400" dirty="0" smtClean="0"/>
              <a:t>Face </a:t>
            </a:r>
            <a:r>
              <a:rPr lang="fr-FR" sz="2400" dirty="0"/>
              <a:t>au risque de la standardisation, mettre en place </a:t>
            </a:r>
            <a:r>
              <a:rPr lang="fr-FR" sz="2400" b="1" dirty="0"/>
              <a:t>des dispositifs de gestion des droits </a:t>
            </a:r>
            <a:r>
              <a:rPr lang="fr-FR" sz="2400" b="1" dirty="0" smtClean="0"/>
              <a:t>souples </a:t>
            </a:r>
            <a:r>
              <a:rPr lang="fr-FR" sz="2400" b="1" dirty="0"/>
              <a:t>et </a:t>
            </a:r>
            <a:r>
              <a:rPr lang="fr-FR" sz="2400" b="1" dirty="0" smtClean="0"/>
              <a:t>ouverts</a:t>
            </a:r>
            <a:r>
              <a:rPr lang="fr-FR" sz="2400" dirty="0" smtClean="0"/>
              <a:t>,  </a:t>
            </a:r>
            <a:r>
              <a:rPr lang="fr-FR" sz="2400" dirty="0"/>
              <a:t>en permettant aux acteurs chargés de leur mise en œuvre, une certaine marge de manœuvre pour prendre en compte les spécificités locales et leurs formes d’organisation. </a:t>
            </a:r>
            <a:endParaRPr lang="fr-FR" sz="2400" dirty="0" smtClean="0"/>
          </a:p>
          <a:p>
            <a:pPr marL="0" lvl="1" indent="0">
              <a:buNone/>
            </a:pPr>
            <a:endParaRPr lang="fr-FR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2400" dirty="0" smtClean="0"/>
              <a:t>Pour </a:t>
            </a:r>
            <a:r>
              <a:rPr lang="fr-FR" sz="2400" dirty="0"/>
              <a:t>éviter </a:t>
            </a:r>
            <a:r>
              <a:rPr lang="fr-FR" sz="2400" dirty="0" smtClean="0"/>
              <a:t>des </a:t>
            </a:r>
            <a:r>
              <a:rPr lang="fr-FR" sz="2400" dirty="0"/>
              <a:t>pratiques peu fiables et du clientélisme, </a:t>
            </a:r>
            <a:r>
              <a:rPr lang="fr-FR" sz="2400" b="1" dirty="0"/>
              <a:t>des mécanismes de suivi et de contrôle doivent être mis en place</a:t>
            </a:r>
            <a:r>
              <a:rPr lang="fr-FR" sz="2400" dirty="0"/>
              <a:t>, avec une forte dimension d’appui et de formation dans les premières </a:t>
            </a:r>
            <a:r>
              <a:rPr lang="fr-FR" sz="2400" dirty="0" smtClean="0"/>
              <a:t>années.</a:t>
            </a:r>
          </a:p>
          <a:p>
            <a:pPr marL="0" lvl="1" indent="0">
              <a:buNone/>
            </a:pPr>
            <a:endParaRPr lang="fr-FR" altLang="fr-FR" sz="2400" dirty="0"/>
          </a:p>
          <a:p>
            <a:r>
              <a:rPr lang="fr-FR" altLang="fr-FR" sz="2400" dirty="0" smtClean="0"/>
              <a:t>Adopter </a:t>
            </a:r>
            <a:r>
              <a:rPr lang="fr-FR" altLang="fr-FR" sz="2400" b="1" dirty="0"/>
              <a:t>un principe de progressivité </a:t>
            </a:r>
            <a:r>
              <a:rPr lang="fr-FR" altLang="fr-FR" sz="2400" dirty="0"/>
              <a:t>dans l’extension </a:t>
            </a:r>
            <a:r>
              <a:rPr lang="fr-FR" altLang="fr-FR" sz="2400" dirty="0" smtClean="0"/>
              <a:t>des politiques, </a:t>
            </a:r>
            <a:r>
              <a:rPr lang="fr-FR" altLang="fr-FR" sz="2400" b="1" dirty="0"/>
              <a:t>documenter </a:t>
            </a:r>
            <a:r>
              <a:rPr lang="fr-FR" altLang="fr-FR" sz="2400" b="1" dirty="0" smtClean="0"/>
              <a:t>leur mise en œuvre </a:t>
            </a:r>
            <a:r>
              <a:rPr lang="fr-FR" altLang="fr-FR" sz="2400" dirty="0" smtClean="0"/>
              <a:t>(Observatoire).</a:t>
            </a:r>
          </a:p>
          <a:p>
            <a:pPr marL="0" indent="0">
              <a:buNone/>
            </a:pPr>
            <a:endParaRPr lang="fr-FR" altLang="fr-FR" sz="2800" dirty="0" smtClean="0"/>
          </a:p>
          <a:p>
            <a:endParaRPr lang="fr-FR" altLang="fr-FR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012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Une réflexion approfondie sur les communs de la terre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Autofit/>
          </a:bodyPr>
          <a:lstStyle/>
          <a:p>
            <a:r>
              <a:rPr lang="fr-FR" sz="2000" dirty="0" smtClean="0"/>
              <a:t>Une </a:t>
            </a:r>
            <a:r>
              <a:rPr lang="fr-FR" sz="2000" b="1" dirty="0" smtClean="0"/>
              <a:t>définition</a:t>
            </a:r>
            <a:r>
              <a:rPr lang="fr-FR" sz="2000" dirty="0" smtClean="0"/>
              <a:t> modulable des communs fonciers</a:t>
            </a:r>
          </a:p>
          <a:p>
            <a:r>
              <a:rPr lang="fr-FR" sz="2000" dirty="0" smtClean="0"/>
              <a:t>Une </a:t>
            </a:r>
            <a:r>
              <a:rPr lang="fr-FR" sz="2000" b="1" dirty="0" smtClean="0"/>
              <a:t>grille de lecture et d’analyse </a:t>
            </a:r>
            <a:r>
              <a:rPr lang="fr-FR" sz="2000" dirty="0" smtClean="0"/>
              <a:t>pour initier l’approche par les communs des questions foncières</a:t>
            </a:r>
          </a:p>
          <a:p>
            <a:r>
              <a:rPr lang="fr-FR" sz="2000" b="1" dirty="0" smtClean="0"/>
              <a:t>Six principes pour mobiliser cette approche </a:t>
            </a:r>
            <a:r>
              <a:rPr lang="fr-FR" sz="2000" dirty="0" smtClean="0"/>
              <a:t>dans un projet de développement</a:t>
            </a:r>
          </a:p>
          <a:p>
            <a:r>
              <a:rPr lang="fr-FR" sz="2000" dirty="0" smtClean="0"/>
              <a:t>Un ensemble d’</a:t>
            </a:r>
            <a:r>
              <a:rPr lang="fr-FR" sz="2000" b="1" dirty="0" smtClean="0"/>
              <a:t>exemples</a:t>
            </a:r>
            <a:r>
              <a:rPr lang="fr-FR" sz="2000" dirty="0" smtClean="0"/>
              <a:t> sur la création, l’évolution et la disparition de communs</a:t>
            </a:r>
            <a:endParaRPr lang="fr-FR" sz="2000" dirty="0"/>
          </a:p>
        </p:txBody>
      </p:sp>
      <p:sp>
        <p:nvSpPr>
          <p:cNvPr id="5" name="AutoShape 2" descr="Opportunités et défis d’une approche par les communs de la terre et des ressources qu’elle por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3278088" cy="409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5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Portail « Foncier &amp; Développement »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907704" y="5760020"/>
            <a:ext cx="542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</a:rPr>
              <a:t>www.foncier-developpement.fr</a:t>
            </a:r>
            <a:endParaRPr lang="fr-FR" sz="3200" dirty="0">
              <a:solidFill>
                <a:prstClr val="black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9" y="1655438"/>
            <a:ext cx="5870896" cy="3965160"/>
          </a:xfrm>
        </p:spPr>
      </p:pic>
    </p:spTree>
    <p:extLst>
      <p:ext uri="{BB962C8B-B14F-4D97-AF65-F5344CB8AC3E}">
        <p14:creationId xmlns:p14="http://schemas.microsoft.com/office/powerpoint/2010/main" val="37565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4400" b="1" dirty="0" smtClean="0"/>
              <a:t>Merci pour votre attention !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17556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Qu’est-ce que le Comité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600201"/>
            <a:ext cx="8075240" cy="2332856"/>
          </a:xfrm>
        </p:spPr>
        <p:txBody>
          <a:bodyPr>
            <a:normAutofit/>
          </a:bodyPr>
          <a:lstStyle/>
          <a:p>
            <a:r>
              <a:rPr lang="fr-FR" sz="2500" dirty="0"/>
              <a:t>Le Comité technique « Foncier et développement » est un </a:t>
            </a:r>
            <a:r>
              <a:rPr lang="fr-FR" sz="2500" b="1" dirty="0"/>
              <a:t>groupe </a:t>
            </a:r>
            <a:r>
              <a:rPr lang="fr-FR" sz="2500" b="1" dirty="0" smtClean="0"/>
              <a:t>de réflexion </a:t>
            </a:r>
            <a:r>
              <a:rPr lang="fr-FR" sz="2500" dirty="0" smtClean="0"/>
              <a:t>sur </a:t>
            </a:r>
            <a:r>
              <a:rPr lang="fr-FR" sz="2500" dirty="0"/>
              <a:t>les questions foncières rurales et urbaines dans les pays du Sud </a:t>
            </a:r>
            <a:r>
              <a:rPr lang="fr-FR" sz="2500" dirty="0" smtClean="0"/>
              <a:t>(</a:t>
            </a:r>
            <a:r>
              <a:rPr lang="fr-FR" sz="2500" dirty="0"/>
              <a:t>Afrique, Asie et Amérique Latine), créé en 1996 à l’initiative de la Coopération </a:t>
            </a:r>
            <a:r>
              <a:rPr lang="fr-FR" sz="2500" dirty="0" smtClean="0"/>
              <a:t>française</a:t>
            </a:r>
            <a:r>
              <a:rPr lang="fr-FR" sz="2500" dirty="0"/>
              <a:t>. </a:t>
            </a:r>
            <a:endParaRPr lang="fr-FR" sz="25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0"/>
          <a:stretch/>
        </p:blipFill>
        <p:spPr>
          <a:xfrm>
            <a:off x="4932040" y="3972897"/>
            <a:ext cx="3537064" cy="1988263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611560" y="3912775"/>
            <a:ext cx="4485816" cy="2108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500" dirty="0" smtClean="0">
                <a:solidFill>
                  <a:prstClr val="black"/>
                </a:solidFill>
              </a:rPr>
              <a:t>Il est placé sous la tutelle du </a:t>
            </a:r>
            <a:r>
              <a:rPr lang="fr-FR" sz="2500" b="1" dirty="0" smtClean="0">
                <a:solidFill>
                  <a:prstClr val="black"/>
                </a:solidFill>
              </a:rPr>
              <a:t>Ministère de l’Europe et des Affaires Etrangères</a:t>
            </a:r>
            <a:r>
              <a:rPr lang="fr-FR" sz="2500" dirty="0" smtClean="0">
                <a:solidFill>
                  <a:prstClr val="black"/>
                </a:solidFill>
              </a:rPr>
              <a:t> (MEAE) et de </a:t>
            </a:r>
            <a:r>
              <a:rPr lang="fr-FR" sz="2500" b="1" dirty="0" smtClean="0">
                <a:solidFill>
                  <a:prstClr val="black"/>
                </a:solidFill>
              </a:rPr>
              <a:t>l’Agence française du développement </a:t>
            </a:r>
            <a:r>
              <a:rPr lang="fr-FR" sz="2500" dirty="0" smtClean="0">
                <a:solidFill>
                  <a:prstClr val="black"/>
                </a:solidFill>
              </a:rPr>
              <a:t>(AFD). </a:t>
            </a:r>
          </a:p>
          <a:p>
            <a:endParaRPr lang="fr-FR" sz="2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143000"/>
          </a:xfrm>
        </p:spPr>
        <p:txBody>
          <a:bodyPr/>
          <a:lstStyle/>
          <a:p>
            <a:r>
              <a:rPr lang="fr-FR" dirty="0" smtClean="0"/>
              <a:t>Sa vocation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1101"/>
            <a:ext cx="5482952" cy="1657860"/>
          </a:xfrm>
        </p:spPr>
        <p:txBody>
          <a:bodyPr>
            <a:normAutofit/>
          </a:bodyPr>
          <a:lstStyle/>
          <a:p>
            <a:r>
              <a:rPr lang="fr-FR" sz="2100" dirty="0"/>
              <a:t>Appuyer l’élaboration et la mise en œuvre de </a:t>
            </a:r>
            <a:r>
              <a:rPr lang="fr-FR" sz="2100" b="1" dirty="0"/>
              <a:t>politiques foncières qui soient adaptées aux enjeux fonciers</a:t>
            </a:r>
            <a:r>
              <a:rPr lang="fr-FR" sz="2100" dirty="0"/>
              <a:t> </a:t>
            </a:r>
            <a:r>
              <a:rPr lang="fr-FR" sz="2100" dirty="0" smtClean="0"/>
              <a:t>dans </a:t>
            </a:r>
            <a:r>
              <a:rPr lang="fr-FR" sz="2100" dirty="0"/>
              <a:t>les pays du Sud.</a:t>
            </a:r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2564904"/>
            <a:ext cx="5472608" cy="360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300" dirty="0">
                <a:solidFill>
                  <a:prstClr val="black"/>
                </a:solidFill>
              </a:rPr>
              <a:t>Produire</a:t>
            </a:r>
            <a:r>
              <a:rPr lang="fr-FR" sz="2300" dirty="0" smtClean="0">
                <a:solidFill>
                  <a:prstClr val="black"/>
                </a:solidFill>
              </a:rPr>
              <a:t> </a:t>
            </a:r>
            <a:r>
              <a:rPr lang="fr-FR" sz="2300" b="1" dirty="0">
                <a:solidFill>
                  <a:prstClr val="black"/>
                </a:solidFill>
              </a:rPr>
              <a:t>de la connaissance et des outils d’appréhension de la question foncière </a:t>
            </a:r>
            <a:r>
              <a:rPr lang="fr-FR" sz="2300" dirty="0">
                <a:solidFill>
                  <a:prstClr val="black"/>
                </a:solidFill>
              </a:rPr>
              <a:t>dans la perspective d’alimenter</a:t>
            </a:r>
            <a:r>
              <a:rPr lang="fr-FR" sz="2300" dirty="0" smtClean="0">
                <a:solidFill>
                  <a:prstClr val="black"/>
                </a:solidFill>
              </a:rPr>
              <a:t> les </a:t>
            </a:r>
            <a:r>
              <a:rPr lang="fr-FR" sz="2300" dirty="0">
                <a:solidFill>
                  <a:prstClr val="black"/>
                </a:solidFill>
              </a:rPr>
              <a:t>débats autour des enjeux fonciers, notamment autour de la reconnaissance/sécurisation de la multiplicité des droits de propriété et d’usage.</a:t>
            </a:r>
          </a:p>
          <a:p>
            <a:r>
              <a:rPr lang="fr-FR" sz="2300" b="1" dirty="0">
                <a:solidFill>
                  <a:prstClr val="black"/>
                </a:solidFill>
              </a:rPr>
              <a:t>Susciter les dialogues multi-acteurs et accompagner les débats</a:t>
            </a:r>
            <a:r>
              <a:rPr lang="fr-FR" sz="2300" dirty="0">
                <a:solidFill>
                  <a:prstClr val="black"/>
                </a:solidFill>
              </a:rPr>
              <a:t> ainsi que les actions entreprises autour des politiques foncières, dans une diversité de pays et de continents.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2300" b="1" dirty="0">
                <a:solidFill>
                  <a:prstClr val="black"/>
                </a:solidFill>
              </a:rPr>
              <a:t>Formaliser des cadres d’analyse et d’action </a:t>
            </a:r>
            <a:r>
              <a:rPr lang="fr-FR" sz="2300" dirty="0">
                <a:solidFill>
                  <a:prstClr val="black"/>
                </a:solidFill>
              </a:rPr>
              <a:t>sur des </a:t>
            </a:r>
            <a:r>
              <a:rPr lang="fr-FR" sz="2300" dirty="0" smtClean="0">
                <a:solidFill>
                  <a:prstClr val="black"/>
                </a:solidFill>
              </a:rPr>
              <a:t>problématiques d’actualité</a:t>
            </a:r>
            <a:endParaRPr lang="fr-FR" sz="2300" dirty="0">
              <a:solidFill>
                <a:prstClr val="black"/>
              </a:solidFill>
            </a:endParaRPr>
          </a:p>
          <a:p>
            <a:endParaRPr lang="fr-FR" sz="2800" dirty="0" smtClean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6" r="21737"/>
          <a:stretch/>
        </p:blipFill>
        <p:spPr>
          <a:xfrm>
            <a:off x="6144540" y="3650431"/>
            <a:ext cx="2510903" cy="30243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1"/>
          <a:stretch/>
        </p:blipFill>
        <p:spPr>
          <a:xfrm>
            <a:off x="6115443" y="332656"/>
            <a:ext cx="2540000" cy="301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435280" cy="1296144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Pourquoi une réflexion critique sur les politiques </a:t>
            </a:r>
            <a:br>
              <a:rPr lang="fr-FR" sz="3200" b="1" dirty="0" smtClean="0"/>
            </a:br>
            <a:r>
              <a:rPr lang="fr-FR" sz="3200" b="1" dirty="0" smtClean="0"/>
              <a:t>de formalisation des droits fonciers ?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459" y="1268760"/>
            <a:ext cx="9011541" cy="6120680"/>
          </a:xfrm>
        </p:spPr>
        <p:txBody>
          <a:bodyPr>
            <a:normAutofit fontScale="62500" lnSpcReduction="20000"/>
          </a:bodyPr>
          <a:lstStyle/>
          <a:p>
            <a:endParaRPr lang="fr-FR" sz="3800" dirty="0" smtClean="0"/>
          </a:p>
          <a:p>
            <a:r>
              <a:rPr lang="fr-FR" sz="3500" dirty="0" smtClean="0"/>
              <a:t>Une politique de formalisation des droits consiste à </a:t>
            </a:r>
            <a:r>
              <a:rPr lang="fr-FR" sz="3500" b="1" dirty="0" smtClean="0"/>
              <a:t>donner une forme écrite et juridique à des droits fonciers</a:t>
            </a:r>
            <a:r>
              <a:rPr lang="fr-FR" sz="3500" dirty="0" smtClean="0"/>
              <a:t> :</a:t>
            </a:r>
          </a:p>
          <a:p>
            <a:pPr lvl="1"/>
            <a:r>
              <a:rPr lang="fr-FR" sz="3100" dirty="0" smtClean="0"/>
              <a:t>Des politiques de type standard, basées sur la propriété privée et/ou individuelle</a:t>
            </a:r>
          </a:p>
          <a:p>
            <a:pPr lvl="1"/>
            <a:r>
              <a:rPr lang="fr-FR" sz="3100" dirty="0" smtClean="0"/>
              <a:t>Des politiques de type alternative, qui tentent de reconnaitre la diversité des droits existants et la pluralité des normes d’accès à la terre 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fr-FR" sz="3100" dirty="0" smtClean="0"/>
              <a:t>Des pays où les 2 régimes </a:t>
            </a:r>
            <a:r>
              <a:rPr lang="fr-FR" sz="3100" dirty="0" err="1" smtClean="0"/>
              <a:t>co-habitent</a:t>
            </a:r>
            <a:r>
              <a:rPr lang="fr-FR" sz="3100" dirty="0" smtClean="0"/>
              <a:t> (Madagascar) et des pays qui ne connaissent que le régime standard (Rwanda)</a:t>
            </a:r>
          </a:p>
          <a:p>
            <a:pPr marL="457200" lvl="1" indent="0">
              <a:buNone/>
            </a:pPr>
            <a:endParaRPr lang="fr-FR" sz="3100" dirty="0" smtClean="0"/>
          </a:p>
          <a:p>
            <a:r>
              <a:rPr lang="fr-FR" sz="3500" dirty="0" smtClean="0"/>
              <a:t>Les politiques de formalisation des droits sont aujourd’hui présentées comme </a:t>
            </a:r>
            <a:r>
              <a:rPr lang="fr-FR" sz="3500" b="1" dirty="0" smtClean="0"/>
              <a:t>une évidence, voire un passage obligé, </a:t>
            </a:r>
            <a:r>
              <a:rPr lang="fr-FR" sz="3500" dirty="0" smtClean="0"/>
              <a:t>pour :</a:t>
            </a:r>
          </a:p>
          <a:p>
            <a:pPr lvl="1"/>
            <a:r>
              <a:rPr lang="fr-FR" sz="3100" dirty="0" smtClean="0"/>
              <a:t>Accroitre l’investissement et promouvoir le développement économique</a:t>
            </a:r>
          </a:p>
          <a:p>
            <a:pPr lvl="1"/>
            <a:r>
              <a:rPr lang="fr-FR" sz="3100" dirty="0" smtClean="0"/>
              <a:t>Sécuriser les pauvres et assurer leur intégration</a:t>
            </a:r>
          </a:p>
          <a:p>
            <a:pPr lvl="1"/>
            <a:r>
              <a:rPr lang="fr-FR" sz="3100" dirty="0" smtClean="0"/>
              <a:t>Prévenir les conflits et garantir la paix sociale</a:t>
            </a:r>
          </a:p>
          <a:p>
            <a:pPr marL="457200" lvl="1" indent="0">
              <a:buNone/>
            </a:pPr>
            <a:endParaRPr lang="fr-FR" sz="31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3500" dirty="0"/>
              <a:t>Pourtant, </a:t>
            </a:r>
            <a:r>
              <a:rPr lang="fr-FR" sz="3500" b="1" dirty="0"/>
              <a:t>le bilan des politiques de formalisation </a:t>
            </a:r>
            <a:r>
              <a:rPr lang="fr-FR" sz="3500" dirty="0"/>
              <a:t>est très mitigé, tant en milieu rural </a:t>
            </a:r>
            <a:r>
              <a:rPr lang="fr-FR" sz="3500" dirty="0" smtClean="0"/>
              <a:t>qu’urbain </a:t>
            </a:r>
            <a:endParaRPr lang="fr-FR" sz="3800" dirty="0" smtClean="0"/>
          </a:p>
          <a:p>
            <a:endParaRPr lang="fr-FR" sz="3800" dirty="0" smtClean="0"/>
          </a:p>
          <a:p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40948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459" y="1196752"/>
            <a:ext cx="9011541" cy="5661248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sz="2600" b="1" dirty="0"/>
              <a:t>Pas </a:t>
            </a:r>
            <a:r>
              <a:rPr lang="fr-FR" sz="2600" b="1" dirty="0" smtClean="0"/>
              <a:t>une remise </a:t>
            </a:r>
            <a:r>
              <a:rPr lang="fr-FR" sz="2600" b="1" dirty="0"/>
              <a:t>en cause de la nécessité de construire des politiques foncières</a:t>
            </a:r>
            <a:r>
              <a:rPr lang="fr-FR" sz="2600" dirty="0"/>
              <a:t> : un des ressorts clef pour relever les défis sans précédents que rencontrent </a:t>
            </a:r>
            <a:r>
              <a:rPr lang="fr-FR" sz="2600" dirty="0" smtClean="0"/>
              <a:t>un certain nombre d’Etats. </a:t>
            </a:r>
          </a:p>
          <a:p>
            <a:pPr marL="0" lvl="1" indent="0">
              <a:buNone/>
            </a:pPr>
            <a:endParaRPr lang="fr-FR" sz="26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2600" dirty="0" smtClean="0"/>
              <a:t>Mais faire </a:t>
            </a:r>
            <a:r>
              <a:rPr lang="fr-FR" sz="2600" dirty="0"/>
              <a:t>un bilan critique des politiques </a:t>
            </a:r>
            <a:r>
              <a:rPr lang="fr-FR" sz="2600" dirty="0" smtClean="0"/>
              <a:t>de formalisation passées </a:t>
            </a:r>
            <a:r>
              <a:rPr lang="fr-FR" sz="2600" dirty="0"/>
              <a:t>et en </a:t>
            </a:r>
            <a:r>
              <a:rPr lang="fr-FR" sz="2600" dirty="0" smtClean="0"/>
              <a:t>cours pour :</a:t>
            </a:r>
          </a:p>
          <a:p>
            <a:pPr marL="742950" lvl="2" indent="-342900"/>
            <a:r>
              <a:rPr lang="fr-FR" sz="2300" dirty="0" smtClean="0"/>
              <a:t>comprendre </a:t>
            </a:r>
            <a:r>
              <a:rPr lang="fr-FR" sz="2300" b="1" dirty="0" smtClean="0"/>
              <a:t>à quelles conditions </a:t>
            </a:r>
            <a:r>
              <a:rPr lang="fr-FR" sz="2300" dirty="0" smtClean="0"/>
              <a:t>elles peuvent être effectives, inclusives et durables</a:t>
            </a:r>
          </a:p>
          <a:p>
            <a:pPr marL="742950" lvl="2" indent="-342900"/>
            <a:r>
              <a:rPr lang="fr-FR" sz="2300" dirty="0" smtClean="0"/>
              <a:t>Identifier </a:t>
            </a:r>
            <a:r>
              <a:rPr lang="fr-FR" sz="2300" b="1" dirty="0" smtClean="0"/>
              <a:t>des options complémentaires </a:t>
            </a:r>
            <a:r>
              <a:rPr lang="fr-FR" sz="2300" dirty="0" smtClean="0"/>
              <a:t>à la formalisation des droits</a:t>
            </a:r>
          </a:p>
          <a:p>
            <a:pPr marL="400050" lvl="2" indent="0">
              <a:buNone/>
            </a:pPr>
            <a:endParaRPr lang="fr-FR" sz="23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2600" dirty="0" smtClean="0"/>
              <a:t>Et donner ainsi </a:t>
            </a:r>
            <a:r>
              <a:rPr lang="fr-FR" sz="2600" b="1" dirty="0" smtClean="0"/>
              <a:t>des </a:t>
            </a:r>
            <a:r>
              <a:rPr lang="fr-FR" sz="2600" b="1" dirty="0"/>
              <a:t>repères aux acteurs des politiques foncières et </a:t>
            </a:r>
            <a:r>
              <a:rPr lang="fr-FR" sz="2600" b="1" dirty="0" smtClean="0"/>
              <a:t>à leurs partenaires</a:t>
            </a:r>
            <a:r>
              <a:rPr lang="fr-FR" sz="2600" dirty="0" smtClean="0"/>
              <a:t>, </a:t>
            </a:r>
            <a:r>
              <a:rPr lang="fr-FR" sz="2600" dirty="0"/>
              <a:t>pour dépasser les controverses et </a:t>
            </a:r>
            <a:r>
              <a:rPr lang="fr-FR" sz="2600" dirty="0" smtClean="0"/>
              <a:t>construire </a:t>
            </a:r>
            <a:r>
              <a:rPr lang="fr-FR" sz="2600" dirty="0"/>
              <a:t>des stratégies adaptées à chaque </a:t>
            </a:r>
            <a:r>
              <a:rPr lang="fr-FR" sz="2600" dirty="0" smtClean="0"/>
              <a:t>contexte.</a:t>
            </a:r>
          </a:p>
          <a:p>
            <a:pPr marL="0" lvl="1" indent="0">
              <a:buNone/>
            </a:pPr>
            <a:endParaRPr lang="fr-FR" sz="26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2600" dirty="0" smtClean="0"/>
              <a:t>Un travail qui s’inscrit </a:t>
            </a:r>
            <a:r>
              <a:rPr lang="fr-FR" sz="2600" b="1" dirty="0" smtClean="0"/>
              <a:t>dans la continuité et vient compléter/enrichir </a:t>
            </a:r>
            <a:r>
              <a:rPr lang="fr-FR" sz="2600" dirty="0" smtClean="0"/>
              <a:t>les directives volontaires pour une gouvernance responsable des régimes fonciers du CSA et les lignes directrices sur les politiques foncières de l’Union Africaine.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fr-FR" sz="2700" dirty="0"/>
          </a:p>
          <a:p>
            <a:pPr lvl="1"/>
            <a:endParaRPr lang="fr-FR" sz="3000" dirty="0" smtClean="0"/>
          </a:p>
          <a:p>
            <a:pPr marL="457200" lvl="1" indent="0">
              <a:buNone/>
            </a:pPr>
            <a:endParaRPr lang="fr-FR" sz="3000" dirty="0"/>
          </a:p>
          <a:p>
            <a:endParaRPr lang="fr-FR" sz="4200" dirty="0" smtClean="0"/>
          </a:p>
          <a:p>
            <a:pPr lvl="1"/>
            <a:endParaRPr lang="fr-FR" sz="3800" dirty="0" smtClean="0"/>
          </a:p>
          <a:p>
            <a:endParaRPr lang="fr-FR" sz="3800" dirty="0" smtClean="0"/>
          </a:p>
          <a:p>
            <a:endParaRPr lang="fr-FR" sz="19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Enjeux et objectifs de ce travail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8958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Comment et par qui a-t-elle été menée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925144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Une réflexion collective, engagée à la demande du MAE et de l’AFD qui a mobilisé </a:t>
            </a:r>
            <a:r>
              <a:rPr lang="fr-FR" b="1" dirty="0" smtClean="0"/>
              <a:t>l’ensemble des membres du Comité et de son réseau dans les pays .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 smtClean="0"/>
              <a:t>Un travail qui a démarré en 2012 et a alterné des moments d’étude de cas, d’échanges et de débat, et de synthèse.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Un périmètre de réflexion relativement large qui englobait </a:t>
            </a:r>
            <a:r>
              <a:rPr lang="fr-FR" b="1" dirty="0"/>
              <a:t>l’ensemble des pays dits « du Sud » et leurs problématiques aussi bien rurales </a:t>
            </a:r>
            <a:r>
              <a:rPr lang="fr-FR" b="1" dirty="0" smtClean="0"/>
              <a:t>qu’urbaines</a:t>
            </a:r>
            <a:r>
              <a:rPr lang="fr-FR" dirty="0" smtClean="0"/>
              <a:t>, avec un focus sur les situations rurales et africaines.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Un rapport final </a:t>
            </a:r>
            <a:r>
              <a:rPr lang="fr-FR" dirty="0" smtClean="0"/>
              <a:t>publié en 2015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2481" y="2300000"/>
            <a:ext cx="1411319" cy="93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81" y="5073673"/>
            <a:ext cx="1089999" cy="154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7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Principales conclusions et messages clefs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988840"/>
            <a:ext cx="8229600" cy="5573216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sz="2000" dirty="0"/>
              <a:t>Les </a:t>
            </a:r>
            <a:r>
              <a:rPr lang="fr-FR" sz="2000" b="1" dirty="0"/>
              <a:t>démarches de type standard </a:t>
            </a:r>
            <a:r>
              <a:rPr lang="fr-FR" sz="2000" dirty="0"/>
              <a:t>(systématiques, massives, orientées sur la seule propriété </a:t>
            </a:r>
            <a:r>
              <a:rPr lang="fr-FR" sz="2000" dirty="0" smtClean="0"/>
              <a:t>privée/individuelle) </a:t>
            </a:r>
            <a:r>
              <a:rPr lang="fr-FR" sz="2000" b="1" dirty="0" smtClean="0"/>
              <a:t>peuvent se heurter à certains écueils :</a:t>
            </a:r>
            <a:endParaRPr lang="fr-FR" sz="2000" b="1" dirty="0"/>
          </a:p>
          <a:p>
            <a:pPr lvl="2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FR" sz="2000" dirty="0" smtClean="0"/>
              <a:t>Prise en compte </a:t>
            </a:r>
            <a:r>
              <a:rPr lang="fr-FR" sz="2000" b="1" dirty="0" smtClean="0"/>
              <a:t>les droits collectifs </a:t>
            </a:r>
            <a:r>
              <a:rPr lang="fr-FR" sz="2000" dirty="0" smtClean="0"/>
              <a:t>: peuvent être porteuses d’exclusion partout où l’appropriation </a:t>
            </a:r>
            <a:r>
              <a:rPr lang="fr-FR" sz="2000" dirty="0"/>
              <a:t>de la terre repose </a:t>
            </a:r>
            <a:r>
              <a:rPr lang="fr-FR" sz="2000" dirty="0" smtClean="0"/>
              <a:t>encore sur </a:t>
            </a:r>
            <a:r>
              <a:rPr lang="fr-FR" sz="2000" dirty="0"/>
              <a:t>un principe de patrimoine foncier </a:t>
            </a:r>
            <a:r>
              <a:rPr lang="fr-FR" sz="2000" dirty="0" smtClean="0"/>
              <a:t>familial</a:t>
            </a:r>
          </a:p>
          <a:p>
            <a:pPr lvl="2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FR" sz="2000" dirty="0" smtClean="0"/>
              <a:t>Les procédures d’accès sont </a:t>
            </a:r>
            <a:r>
              <a:rPr lang="fr-FR" sz="2000" b="1" dirty="0" smtClean="0"/>
              <a:t>souvent très complexes et </a:t>
            </a:r>
            <a:r>
              <a:rPr lang="fr-FR" sz="2000" b="1" dirty="0" smtClean="0"/>
              <a:t>coûteuses,</a:t>
            </a:r>
            <a:r>
              <a:rPr lang="fr-FR" sz="2000" dirty="0" smtClean="0"/>
              <a:t> </a:t>
            </a:r>
            <a:r>
              <a:rPr lang="fr-FR" sz="2000" dirty="0" smtClean="0"/>
              <a:t>donc </a:t>
            </a:r>
            <a:r>
              <a:rPr lang="fr-FR" sz="2000" smtClean="0"/>
              <a:t>hors </a:t>
            </a:r>
            <a:r>
              <a:rPr lang="fr-FR" sz="2000" smtClean="0"/>
              <a:t>de portée </a:t>
            </a:r>
            <a:r>
              <a:rPr lang="fr-FR" sz="2000" dirty="0" smtClean="0"/>
              <a:t>d’une majorité de population </a:t>
            </a:r>
          </a:p>
          <a:p>
            <a:pPr lvl="2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FR" sz="2000" dirty="0" smtClean="0"/>
              <a:t>L’administration </a:t>
            </a:r>
            <a:r>
              <a:rPr lang="fr-FR" sz="2000" dirty="0"/>
              <a:t>foncière n’a souvent </a:t>
            </a:r>
            <a:r>
              <a:rPr lang="fr-FR" sz="2000" b="1" dirty="0"/>
              <a:t>pas les capacités de les mettre en œuvre de manière transparente,</a:t>
            </a:r>
            <a:r>
              <a:rPr lang="fr-FR" sz="2000" dirty="0"/>
              <a:t> efficace et durable, </a:t>
            </a:r>
            <a:r>
              <a:rPr lang="fr-FR" sz="2000" b="1" dirty="0"/>
              <a:t>et </a:t>
            </a:r>
            <a:r>
              <a:rPr lang="fr-FR" sz="2000" b="1" dirty="0" smtClean="0"/>
              <a:t>d’assurer </a:t>
            </a:r>
            <a:r>
              <a:rPr lang="fr-FR" sz="2000" b="1" dirty="0"/>
              <a:t>une actualisation de l’information </a:t>
            </a:r>
            <a:r>
              <a:rPr lang="fr-FR" sz="2000" b="1" dirty="0" smtClean="0"/>
              <a:t>foncière</a:t>
            </a:r>
          </a:p>
          <a:p>
            <a:pPr lvl="2">
              <a:spcAft>
                <a:spcPts val="600"/>
              </a:spcAft>
              <a:buFont typeface="Calibri" panose="020F0502020204030204" pitchFamily="34" charset="0"/>
              <a:buChar char="-"/>
            </a:pPr>
            <a:endParaRPr lang="fr-FR" sz="2000" b="1" dirty="0"/>
          </a:p>
          <a:p>
            <a:pPr marL="342900" lvl="1" indent="-342900">
              <a:buFont typeface="Arial" pitchFamily="34" charset="0"/>
              <a:buChar char="•"/>
            </a:pPr>
            <a:endParaRPr lang="fr-FR" sz="2000" b="1" dirty="0"/>
          </a:p>
          <a:p>
            <a:pPr lvl="2">
              <a:spcAft>
                <a:spcPts val="600"/>
              </a:spcAft>
              <a:buFont typeface="Calibri" panose="020F0502020204030204" pitchFamily="34" charset="0"/>
              <a:buChar char="-"/>
            </a:pPr>
            <a:endParaRPr lang="fr-FR" sz="1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48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684076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fr-FR" sz="2200" dirty="0"/>
              <a:t>Les démarches dites « alternatives » ont permis</a:t>
            </a:r>
            <a:r>
              <a:rPr lang="fr-FR" sz="2200" b="1" dirty="0"/>
              <a:t> des avancées indéniables </a:t>
            </a:r>
            <a:r>
              <a:rPr lang="fr-FR" sz="2200" dirty="0"/>
              <a:t>:</a:t>
            </a:r>
          </a:p>
          <a:p>
            <a:pPr lvl="1">
              <a:defRPr/>
            </a:pPr>
            <a:r>
              <a:rPr lang="fr-FR" sz="1800" dirty="0"/>
              <a:t>Elles promeuvent de </a:t>
            </a:r>
            <a:r>
              <a:rPr lang="fr-FR" sz="1800" b="1" dirty="0"/>
              <a:t>nouvelles catégories juridiques</a:t>
            </a:r>
            <a:r>
              <a:rPr lang="fr-FR" sz="1800" dirty="0"/>
              <a:t>, plus proches des représentations et des pratiques de la </a:t>
            </a:r>
            <a:r>
              <a:rPr lang="fr-FR" sz="1800" dirty="0" smtClean="0"/>
              <a:t>population (certificat, attestation). </a:t>
            </a:r>
            <a:endParaRPr lang="fr-FR" sz="1800" dirty="0"/>
          </a:p>
          <a:p>
            <a:pPr lvl="1">
              <a:defRPr/>
            </a:pPr>
            <a:r>
              <a:rPr lang="fr-FR" sz="1800" dirty="0"/>
              <a:t>Elles s’appuient sur </a:t>
            </a:r>
            <a:r>
              <a:rPr lang="fr-FR" sz="1800" b="1" dirty="0"/>
              <a:t>des technologies renouvelées</a:t>
            </a:r>
            <a:r>
              <a:rPr lang="fr-FR" sz="1800" dirty="0"/>
              <a:t>, parfois très sophistiquées, parfois simplifiées (cartographie, système d’information, etc.), dont peuvent se saisir les acteurs dans leur diversité pour dialoguer, défendre leurs droits ou les gérer. </a:t>
            </a:r>
            <a:endParaRPr lang="fr-FR" sz="1800" dirty="0" smtClean="0"/>
          </a:p>
          <a:p>
            <a:pPr lvl="1">
              <a:defRPr/>
            </a:pPr>
            <a:r>
              <a:rPr lang="fr-FR" sz="1800" dirty="0" smtClean="0"/>
              <a:t>Elles s’appuient </a:t>
            </a:r>
            <a:r>
              <a:rPr lang="fr-FR" sz="1800" dirty="0"/>
              <a:t>sur </a:t>
            </a:r>
            <a:r>
              <a:rPr lang="fr-FR" sz="1800" b="1" dirty="0"/>
              <a:t>des dispositifs d’autorités </a:t>
            </a:r>
            <a:r>
              <a:rPr lang="fr-FR" sz="1800" b="1" dirty="0" smtClean="0"/>
              <a:t>dans </a:t>
            </a:r>
            <a:r>
              <a:rPr lang="fr-FR" sz="1800" b="1" dirty="0"/>
              <a:t>lesquels l’administration, les collectivités et les autorités coutumières sont amenés  à coopérer</a:t>
            </a:r>
          </a:p>
          <a:p>
            <a:pPr lvl="1">
              <a:defRPr/>
            </a:pPr>
            <a:r>
              <a:rPr lang="fr-FR" sz="1800" dirty="0" smtClean="0"/>
              <a:t>Les </a:t>
            </a:r>
            <a:r>
              <a:rPr lang="fr-FR" sz="1800" dirty="0"/>
              <a:t>démarches s’efforcent de mettre en place des dispositifs de formalisation moins coûteux et plus accessibles aux populations à la base.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2200" dirty="0" smtClean="0"/>
              <a:t>Mais des problèmes demeurent malgré tout :</a:t>
            </a:r>
          </a:p>
          <a:p>
            <a:pPr lvl="1">
              <a:defRPr/>
            </a:pPr>
            <a:r>
              <a:rPr lang="fr-FR" sz="1800" dirty="0"/>
              <a:t>Elles continuent d’avoir </a:t>
            </a:r>
            <a:r>
              <a:rPr lang="fr-FR" sz="1800" b="1" dirty="0"/>
              <a:t>un </a:t>
            </a:r>
            <a:r>
              <a:rPr lang="fr-FR" sz="1800" b="1" dirty="0" smtClean="0"/>
              <a:t>focus «</a:t>
            </a:r>
            <a:r>
              <a:rPr lang="fr-FR" sz="1800" b="1" dirty="0"/>
              <a:t> </a:t>
            </a:r>
            <a:r>
              <a:rPr lang="fr-FR" sz="1800" b="1" dirty="0" err="1"/>
              <a:t>propriétariste</a:t>
            </a:r>
            <a:r>
              <a:rPr lang="fr-FR" sz="1800" b="1" dirty="0"/>
              <a:t> </a:t>
            </a:r>
            <a:r>
              <a:rPr lang="fr-FR" sz="1800" b="1" dirty="0" smtClean="0"/>
              <a:t>», </a:t>
            </a:r>
            <a:r>
              <a:rPr lang="fr-FR" sz="1800" dirty="0" smtClean="0"/>
              <a:t>négligeant la problématique des droits d’usage </a:t>
            </a:r>
            <a:endParaRPr lang="fr-FR" sz="1800" dirty="0"/>
          </a:p>
          <a:p>
            <a:pPr lvl="1">
              <a:defRPr/>
            </a:pPr>
            <a:r>
              <a:rPr lang="fr-FR" sz="1800" dirty="0"/>
              <a:t>Elles supposent </a:t>
            </a:r>
            <a:r>
              <a:rPr lang="fr-FR" sz="1800" b="1" dirty="0"/>
              <a:t>de nouvelles compétences au niveau local </a:t>
            </a:r>
            <a:r>
              <a:rPr lang="fr-FR" sz="1800" dirty="0"/>
              <a:t>qui ne sont pas toujours disponibles</a:t>
            </a:r>
          </a:p>
          <a:p>
            <a:pPr lvl="1">
              <a:defRPr/>
            </a:pPr>
            <a:r>
              <a:rPr lang="fr-FR" sz="1800" b="1" dirty="0"/>
              <a:t>La demande</a:t>
            </a:r>
            <a:r>
              <a:rPr lang="fr-FR" sz="1800" dirty="0"/>
              <a:t> pour des certificats n’est pas toujours </a:t>
            </a:r>
            <a:r>
              <a:rPr lang="fr-FR" sz="1800" dirty="0" smtClean="0"/>
              <a:t>forte</a:t>
            </a:r>
            <a:endParaRPr lang="fr-FR" sz="1800" dirty="0"/>
          </a:p>
          <a:p>
            <a:pPr lvl="1">
              <a:defRPr/>
            </a:pPr>
            <a:r>
              <a:rPr lang="fr-FR" sz="1800" dirty="0"/>
              <a:t>Leur coût demeure parfois encore trop élevé pour une partie importante des populations. </a:t>
            </a:r>
          </a:p>
          <a:p>
            <a:pPr lvl="1">
              <a:defRPr/>
            </a:pPr>
            <a:r>
              <a:rPr lang="fr-FR" sz="1800" dirty="0"/>
              <a:t>L’enregistrement des mutations et </a:t>
            </a:r>
            <a:r>
              <a:rPr lang="fr-FR" sz="1800" b="1" dirty="0"/>
              <a:t>l’actualisation</a:t>
            </a:r>
            <a:r>
              <a:rPr lang="fr-FR" sz="1800" dirty="0"/>
              <a:t> de l’information foncière restent problématiques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57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976664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sz="2000" dirty="0" smtClean="0"/>
              <a:t>Il </a:t>
            </a:r>
            <a:r>
              <a:rPr lang="fr-FR" sz="2000" dirty="0"/>
              <a:t>n’y a </a:t>
            </a:r>
            <a:r>
              <a:rPr lang="fr-FR" sz="2000" b="1" dirty="0"/>
              <a:t>pas de lien mécanique </a:t>
            </a:r>
            <a:r>
              <a:rPr lang="fr-FR" sz="2000" b="1" dirty="0" smtClean="0"/>
              <a:t>entre :</a:t>
            </a:r>
            <a:endParaRPr lang="fr-FR" sz="2000" b="1" dirty="0"/>
          </a:p>
          <a:p>
            <a:pPr marL="1200150" lvl="3" indent="-342900">
              <a:buFont typeface="Calibri" panose="020F0502020204030204" pitchFamily="34" charset="0"/>
              <a:buChar char="-"/>
            </a:pPr>
            <a:r>
              <a:rPr lang="fr-FR" dirty="0"/>
              <a:t>Formalisation et sécurité des droits</a:t>
            </a:r>
          </a:p>
          <a:p>
            <a:pPr marL="1200150" lvl="3" indent="-342900">
              <a:buFont typeface="Calibri" panose="020F0502020204030204" pitchFamily="34" charset="0"/>
              <a:buChar char="-"/>
            </a:pPr>
            <a:r>
              <a:rPr lang="fr-FR" dirty="0"/>
              <a:t>Formalisation des droits et investissement  </a:t>
            </a:r>
          </a:p>
          <a:p>
            <a:pPr marL="1200150" lvl="3" indent="-342900">
              <a:buFont typeface="Calibri" panose="020F0502020204030204" pitchFamily="34" charset="0"/>
              <a:buChar char="-"/>
            </a:pPr>
            <a:r>
              <a:rPr lang="fr-FR" dirty="0"/>
              <a:t>Formalisation des droits et paix </a:t>
            </a:r>
            <a:r>
              <a:rPr lang="fr-FR" dirty="0" smtClean="0"/>
              <a:t>sociale</a:t>
            </a:r>
          </a:p>
          <a:p>
            <a:pPr marL="857250" lvl="3" indent="0">
              <a:buNone/>
            </a:pPr>
            <a:endParaRPr lang="fr-FR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2000" dirty="0"/>
              <a:t>La formalisation des droits </a:t>
            </a:r>
            <a:r>
              <a:rPr lang="fr-FR" sz="2000" b="1" dirty="0"/>
              <a:t>ne peut être considérée comme une panacée ayant par elle-même des </a:t>
            </a:r>
            <a:r>
              <a:rPr lang="fr-FR" sz="2000" b="1" dirty="0" smtClean="0"/>
              <a:t>vertus : </a:t>
            </a:r>
            <a:r>
              <a:rPr lang="fr-FR" sz="2000" dirty="0"/>
              <a:t>Elle peut inclure comme exclure; elle peut contribuer à réduire les conflits ou les </a:t>
            </a:r>
            <a:r>
              <a:rPr lang="fr-FR" sz="2000" dirty="0" smtClean="0"/>
              <a:t>attiser.</a:t>
            </a:r>
            <a:endParaRPr lang="fr-FR" sz="2000" dirty="0"/>
          </a:p>
          <a:p>
            <a:pPr marL="0" lvl="1" indent="0">
              <a:buNone/>
              <a:defRPr/>
            </a:pPr>
            <a:endParaRPr lang="fr-FR" sz="2000" dirty="0" smtClean="0"/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fr-FR" sz="2000" dirty="0" smtClean="0"/>
              <a:t>Il </a:t>
            </a:r>
            <a:r>
              <a:rPr lang="fr-FR" sz="2000" dirty="0"/>
              <a:t>n’y a </a:t>
            </a:r>
            <a:r>
              <a:rPr lang="fr-FR" sz="2000" b="1" dirty="0"/>
              <a:t>pas de « recette » miracle ou de modèle reproductible </a:t>
            </a:r>
            <a:r>
              <a:rPr lang="fr-FR" sz="2000" dirty="0" smtClean="0"/>
              <a:t>partout : </a:t>
            </a:r>
            <a:r>
              <a:rPr lang="fr-FR" sz="2000" dirty="0"/>
              <a:t>l</a:t>
            </a:r>
            <a:r>
              <a:rPr lang="fr-FR" sz="2000" dirty="0" smtClean="0"/>
              <a:t>a </a:t>
            </a:r>
            <a:r>
              <a:rPr lang="fr-FR" sz="2000" dirty="0"/>
              <a:t>pertinence des politiques et de leurs modalités de mise en œuvre dépend des contextes et des choix de </a:t>
            </a:r>
            <a:r>
              <a:rPr lang="fr-FR" sz="2000" dirty="0" smtClean="0"/>
              <a:t>société</a:t>
            </a:r>
          </a:p>
          <a:p>
            <a:pPr marL="0" lvl="1" indent="0">
              <a:buNone/>
              <a:defRPr/>
            </a:pPr>
            <a:endParaRPr lang="fr-FR" sz="2000" dirty="0"/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fr-FR" sz="2000" dirty="0"/>
              <a:t>Réussir une politique de formalisation effective suppose </a:t>
            </a:r>
            <a:r>
              <a:rPr lang="fr-FR" sz="2000" b="1" dirty="0"/>
              <a:t>un ensemble de paramètres à la fois politique, institutionnels, techniques, </a:t>
            </a:r>
            <a:r>
              <a:rPr lang="fr-FR" sz="2000" b="1" dirty="0" smtClean="0"/>
              <a:t>financiers </a:t>
            </a:r>
            <a:r>
              <a:rPr lang="fr-FR" sz="2000" dirty="0" smtClean="0"/>
              <a:t>qui </a:t>
            </a:r>
            <a:r>
              <a:rPr lang="fr-FR" sz="2000" dirty="0"/>
              <a:t>ne sont pas donnés a priori et qu’il faut réunir.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endParaRPr lang="fr-FR" sz="22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41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965</Words>
  <Application>Microsoft Office PowerPoint</Application>
  <PresentationFormat>Affichage à l'écran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19_Thème Office</vt:lpstr>
      <vt:lpstr>1_Thème Office</vt:lpstr>
      <vt:lpstr> La formalisation des droits  sur la terre dans les pays du Sud  Dépasser les controverses et alimenter les stratégies  </vt:lpstr>
      <vt:lpstr>Qu’est-ce que le Comité ?</vt:lpstr>
      <vt:lpstr>Sa vocation</vt:lpstr>
      <vt:lpstr>Pourquoi une réflexion critique sur les politiques  de formalisation des droits fonciers ?</vt:lpstr>
      <vt:lpstr>Enjeux et objectifs de ce travail</vt:lpstr>
      <vt:lpstr>Comment et par qui a-t-elle été menée ?</vt:lpstr>
      <vt:lpstr>Principales conclusions et messages clefs</vt:lpstr>
      <vt:lpstr>Présentation PowerPoint</vt:lpstr>
      <vt:lpstr>Présentation PowerPoint</vt:lpstr>
      <vt:lpstr>Quelques pistes pour y parvenir</vt:lpstr>
      <vt:lpstr>Quelques pistes pour y parvenir</vt:lpstr>
      <vt:lpstr>Une réflexion approfondie sur les communs de la terre</vt:lpstr>
      <vt:lpstr>Portail « Foncier &amp; Développement »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Amel BENKAHLA</dc:creator>
  <cp:lastModifiedBy>HAYES Sarah</cp:lastModifiedBy>
  <cp:revision>178</cp:revision>
  <cp:lastPrinted>2015-02-06T09:51:12Z</cp:lastPrinted>
  <dcterms:created xsi:type="dcterms:W3CDTF">2013-11-28T13:05:54Z</dcterms:created>
  <dcterms:modified xsi:type="dcterms:W3CDTF">2018-01-28T19:15:51Z</dcterms:modified>
</cp:coreProperties>
</file>