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7"/>
  </p:notesMasterIdLst>
  <p:sldIdLst>
    <p:sldId id="290" r:id="rId3"/>
    <p:sldId id="370" r:id="rId4"/>
    <p:sldId id="371" r:id="rId5"/>
    <p:sldId id="372" r:id="rId6"/>
    <p:sldId id="373" r:id="rId7"/>
    <p:sldId id="374" r:id="rId8"/>
    <p:sldId id="375" r:id="rId9"/>
    <p:sldId id="368" r:id="rId10"/>
    <p:sldId id="337" r:id="rId11"/>
    <p:sldId id="338" r:id="rId12"/>
    <p:sldId id="339" r:id="rId13"/>
    <p:sldId id="342" r:id="rId14"/>
    <p:sldId id="343" r:id="rId15"/>
    <p:sldId id="344" r:id="rId16"/>
    <p:sldId id="345" r:id="rId17"/>
    <p:sldId id="346" r:id="rId18"/>
    <p:sldId id="378" r:id="rId19"/>
    <p:sldId id="379" r:id="rId20"/>
    <p:sldId id="377" r:id="rId21"/>
    <p:sldId id="364" r:id="rId22"/>
    <p:sldId id="380" r:id="rId23"/>
    <p:sldId id="366" r:id="rId24"/>
    <p:sldId id="367" r:id="rId25"/>
    <p:sldId id="35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75224" autoAdjust="0"/>
  </p:normalViewPr>
  <p:slideViewPr>
    <p:cSldViewPr>
      <p:cViewPr varScale="1">
        <p:scale>
          <a:sx n="66" d="100"/>
          <a:sy n="66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B68F-111D-4012-B463-83DF90DA8BCD}" type="datetimeFigureOut">
              <a:rPr lang="en-GB" smtClean="0"/>
              <a:t>29/01/2018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EE19A-52B5-4A11-9F60-B66D0A5D1A6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6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C75D-9A04-4B1A-97BE-AB6A11537B50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4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951072-F175-4416-9AFF-CE32D2BAF171}" type="slidenum">
              <a:rPr lang="en-GB"/>
              <a:pPr/>
              <a:t>13</a:t>
            </a:fld>
            <a:endParaRPr lang="en-GB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C7193B-449A-4F47-AB5D-A91D080705BB}" type="slidenum">
              <a:rPr lang="en-GB"/>
              <a:pPr/>
              <a:t>14</a:t>
            </a:fld>
            <a:endParaRPr lang="en-GB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362B83-B173-4153-9697-D379288827FC}" type="slidenum">
              <a:rPr lang="en-GB"/>
              <a:pPr/>
              <a:t>15</a:t>
            </a:fld>
            <a:endParaRPr lang="en-GB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de-CH" dirty="0" err="1">
                <a:latin typeface="Arial" charset="0"/>
              </a:rPr>
              <a:t>Cadastral</a:t>
            </a:r>
            <a:r>
              <a:rPr lang="de-CH" dirty="0">
                <a:latin typeface="Arial" charset="0"/>
              </a:rPr>
              <a:t> </a:t>
            </a:r>
            <a:r>
              <a:rPr lang="de-CH" dirty="0" err="1">
                <a:latin typeface="Arial" charset="0"/>
              </a:rPr>
              <a:t>data</a:t>
            </a:r>
            <a:r>
              <a:rPr lang="de-CH" dirty="0">
                <a:latin typeface="Arial" charset="0"/>
              </a:rPr>
              <a:t> </a:t>
            </a:r>
            <a:r>
              <a:rPr lang="de-CH" dirty="0" err="1">
                <a:latin typeface="Arial" charset="0"/>
              </a:rPr>
              <a:t>belongs</a:t>
            </a:r>
            <a:r>
              <a:rPr lang="de-CH" dirty="0">
                <a:latin typeface="Arial" charset="0"/>
              </a:rPr>
              <a:t> </a:t>
            </a:r>
            <a:r>
              <a:rPr lang="de-CH" dirty="0" err="1">
                <a:latin typeface="Arial" charset="0"/>
              </a:rPr>
              <a:t>to</a:t>
            </a:r>
            <a:r>
              <a:rPr lang="de-CH" dirty="0">
                <a:latin typeface="Arial" charset="0"/>
              </a:rPr>
              <a:t> </a:t>
            </a:r>
            <a:r>
              <a:rPr lang="de-CH" dirty="0" err="1">
                <a:latin typeface="Arial" charset="0"/>
              </a:rPr>
              <a:t>the</a:t>
            </a:r>
            <a:r>
              <a:rPr lang="de-CH" dirty="0">
                <a:latin typeface="Arial" charset="0"/>
              </a:rPr>
              <a:t> State</a:t>
            </a:r>
          </a:p>
          <a:p>
            <a:endParaRPr lang="de-C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3A0548-393D-4AD3-80FA-F98AA11940C5}" type="slidenum">
              <a:rPr lang="en-GB"/>
              <a:pPr/>
              <a:t>16</a:t>
            </a:fld>
            <a:endParaRPr lang="en-GB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7872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fr-FR" dirty="0"/>
              <a:t>Here you see the gallery of the first 6 European</a:t>
            </a:r>
            <a:r>
              <a:rPr lang="en-GB" altLang="fr-FR" baseline="0" dirty="0"/>
              <a:t> surveyors of the year, starting in 2012 with Mercator, 2013 Galileo, 2014 Struve, 2015 Euclid, 2016 </a:t>
            </a:r>
            <a:r>
              <a:rPr lang="en-GB" altLang="fr-FR" baseline="0" dirty="0" err="1"/>
              <a:t>Rudger</a:t>
            </a:r>
            <a:r>
              <a:rPr lang="en-GB" altLang="fr-FR" baseline="0" dirty="0"/>
              <a:t> </a:t>
            </a:r>
            <a:r>
              <a:rPr lang="en-GB" altLang="fr-FR" baseline="0" dirty="0" err="1"/>
              <a:t>Boscovich</a:t>
            </a:r>
            <a:r>
              <a:rPr lang="en-GB" altLang="fr-FR" baseline="0" dirty="0"/>
              <a:t>, and … last but not least General Guillaume Henri Dufour from Switzerland.</a:t>
            </a:r>
          </a:p>
          <a:p>
            <a:endParaRPr lang="en-GB" altLang="fr-FR" baseline="0" dirty="0"/>
          </a:p>
          <a:p>
            <a:r>
              <a:rPr lang="en-GB" altLang="fr-FR" baseline="0" dirty="0"/>
              <a:t>In 2013, my predecessor has signed an agreement with our USA Colleagues to work for the creation of the Global Surveyors day.</a:t>
            </a:r>
          </a:p>
          <a:p>
            <a:r>
              <a:rPr lang="en-GB" altLang="fr-FR" baseline="0" dirty="0"/>
              <a:t>This is now reality. FIG has accepted this concept and the first Global Surveyors Day will take place on 21 March 2018.</a:t>
            </a:r>
          </a:p>
          <a:p>
            <a:r>
              <a:rPr lang="en-GB" altLang="fr-FR" baseline="0" dirty="0"/>
              <a:t>This will be repeated every year the same day, yes from time to time on a Sunday!!!</a:t>
            </a:r>
          </a:p>
          <a:p>
            <a:endParaRPr lang="en-GB" altLang="fr-FR" baseline="0" dirty="0"/>
          </a:p>
          <a:p>
            <a:r>
              <a:rPr lang="en-GB" altLang="fr-FR" baseline="0" dirty="0"/>
              <a:t>To celebrate this with the required decorum, CLGE has managed to have a very prestigious venue: next slide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1809936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fr-FR" baseline="0" dirty="0"/>
          </a:p>
          <a:p>
            <a:r>
              <a:rPr lang="en-GB" altLang="fr-FR" baseline="0" dirty="0"/>
              <a:t>To celebrate this with the required decorum, CLGE has managed to have a very prestigious venue: next slide</a:t>
            </a: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4249585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invite you all there, to celebrate this and to wave</a:t>
            </a:r>
            <a:r>
              <a:rPr lang="en-GB" baseline="0" dirty="0"/>
              <a:t> the European Flag together with us.</a:t>
            </a:r>
          </a:p>
          <a:p>
            <a:r>
              <a:rPr lang="en-GB" baseline="0" dirty="0"/>
              <a:t>CLGE will present a paper during this World Bank Land and Poverty Conference, that takes place in </a:t>
            </a:r>
            <a:r>
              <a:rPr lang="en-GB" baseline="0"/>
              <a:t>this very week.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EE19A-52B5-4A11-9F60-B66D0A5D1A6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20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90587D-4B6A-4938-B72B-363DB589B2B3}" type="slidenum">
              <a:rPr lang="en-GB"/>
              <a:pPr/>
              <a:t>24</a:t>
            </a:fld>
            <a:endParaRPr lang="en-GB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…now, I would like to take you through some of the</a:t>
            </a:r>
            <a:r>
              <a:rPr lang="en-GB" baseline="0" dirty="0"/>
              <a:t> issues and developments that we observed and that we think have some relevance to the cadastre: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from drawing board and pencil to computer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from terrestrial measurements to photogrammetry and GNSS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from analogue to digital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from paper maps to databases to knowledge bases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technology push vs. citizen pull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trend from written word to imagery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Big Data, Data Mining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geolocalization</a:t>
            </a:r>
            <a:r>
              <a:rPr lang="en-GB" dirty="0"/>
              <a:t> becomes mainstream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legitimacy often prevails legality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EE19A-52B5-4A11-9F60-B66D0A5D1A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0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Developments that potentially have considerable impact on the Cadastre: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satellite imagery on a nearly daily basis;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away from paper-based to object-based data models;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increasing number of updates and acceleration of processing time;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more complete picture of legal situation (</a:t>
            </a:r>
            <a:r>
              <a:rPr lang="en-GB" dirty="0">
                <a:sym typeface="Wingdings" panose="05000000000000000000" pitchFamily="2" charset="2"/>
              </a:rPr>
              <a:t> 3D), not only above ground, but very much also underground;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status of cadastre at different times ( 4D), in order to produce virtual simulations over time.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EE19A-52B5-4A11-9F60-B66D0A5D1A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39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 900 Billions of mortgages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EE19A-52B5-4A11-9F60-B66D0A5D1A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3E2238-A4AB-4C21-8220-70954A943A9A}" type="slidenum">
              <a:rPr lang="en-GB"/>
              <a:pPr/>
              <a:t>8</a:t>
            </a:fld>
            <a:endParaRPr lang="en-GB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23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DC13AF-5F1D-422A-B219-CD5439BC721C}" type="slidenum">
              <a:rPr lang="en-GB"/>
              <a:pPr/>
              <a:t>9</a:t>
            </a:fld>
            <a:endParaRPr lang="en-GB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3144"/>
            <a:ext cx="5027893" cy="4115019"/>
          </a:xfrm>
        </p:spPr>
        <p:txBody>
          <a:bodyPr/>
          <a:lstStyle/>
          <a:p>
            <a:pPr defTabSz="914400"/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AA5A8B-0541-4D1E-89AC-B90881B5C355}" type="slidenum">
              <a:rPr lang="en-GB"/>
              <a:pPr/>
              <a:t>10</a:t>
            </a:fld>
            <a:endParaRPr lang="en-GB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03498-1CAB-4ABB-B810-F3300851C9E9}" type="slidenum">
              <a:rPr lang="en-GB"/>
              <a:pPr/>
              <a:t>11</a:t>
            </a:fld>
            <a:endParaRPr lang="en-GB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0" y="4343144"/>
            <a:ext cx="5485420" cy="4115019"/>
          </a:xfrm>
        </p:spPr>
        <p:txBody>
          <a:bodyPr/>
          <a:lstStyle/>
          <a:p>
            <a:pPr defTabSz="914400"/>
            <a:endParaRPr lang="fr-CH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20 october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GB"/>
              <a:t>Croatian Chamber of charted surveyors, Opatija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3EE38D-3F19-489B-AA03-889D8F118030}" type="slidenum">
              <a:rPr lang="en-GB"/>
              <a:pPr/>
              <a:t>12</a:t>
            </a:fld>
            <a:endParaRPr lang="en-GB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ppt_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8875"/>
            <a:ext cx="9180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" descr="CLGE_logo_shadow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fr-BE" noProof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rgbClr val="7F0A01"/>
                </a:solidFill>
              </a:defRPr>
            </a:lvl1pPr>
          </a:lstStyle>
          <a:p>
            <a:pPr lvl="0"/>
            <a:r>
              <a:rPr lang="fr-BE" noProof="0"/>
              <a:t>Click to edit Master subtitle style</a:t>
            </a:r>
          </a:p>
        </p:txBody>
      </p:sp>
      <p:pic>
        <p:nvPicPr>
          <p:cNvPr id="29703" name="Picture 6" descr="ppt_head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328"/>
            <a:ext cx="238660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9 September 2017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832" y="6337126"/>
            <a:ext cx="597621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Kladovo (RS)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308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252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564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952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95775"/>
            <a:ext cx="40386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6290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4038600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95775"/>
            <a:ext cx="40386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95775"/>
            <a:ext cx="40386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22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20713"/>
            <a:ext cx="8229600" cy="5903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895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ppt_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38875"/>
            <a:ext cx="91805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" descr="CLGE_logo_shadow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fr-BE" noProof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rgbClr val="7F0A01"/>
                </a:solidFill>
              </a:defRPr>
            </a:lvl1pPr>
          </a:lstStyle>
          <a:p>
            <a:pPr lvl="0"/>
            <a:r>
              <a:rPr lang="fr-BE" noProof="0"/>
              <a:t>Click to edit Master subtitle style</a:t>
            </a:r>
          </a:p>
        </p:txBody>
      </p:sp>
      <p:pic>
        <p:nvPicPr>
          <p:cNvPr id="29703" name="Picture 6" descr="ppt_head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328"/>
            <a:ext cx="238660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9 September 2017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832" y="6337126"/>
            <a:ext cx="597621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FFF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Kladovo (RS)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8252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808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43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241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9335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1041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60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6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0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07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1320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19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386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9332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95775"/>
            <a:ext cx="40386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830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4038600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16113"/>
            <a:ext cx="4038600" cy="2227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95775"/>
            <a:ext cx="40386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95775"/>
            <a:ext cx="40386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15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670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20713"/>
            <a:ext cx="8229600" cy="5903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52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129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714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303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25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19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CLGE_logo_shadow.gif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Click to edit Master text styles</a:t>
            </a:r>
          </a:p>
          <a:p>
            <a:pPr lvl="1"/>
            <a:r>
              <a:rPr lang="fr-BE"/>
              <a:t>Second level</a:t>
            </a:r>
          </a:p>
          <a:p>
            <a:pPr lvl="2"/>
            <a:r>
              <a:rPr lang="fr-BE"/>
              <a:t>Third level</a:t>
            </a:r>
          </a:p>
          <a:p>
            <a:pPr lvl="3"/>
            <a:r>
              <a:rPr lang="fr-BE"/>
              <a:t>Fourth level</a:t>
            </a:r>
          </a:p>
          <a:p>
            <a:pPr lvl="4"/>
            <a:r>
              <a:rPr lang="fr-BE"/>
              <a:t>Fifth level</a:t>
            </a:r>
          </a:p>
        </p:txBody>
      </p:sp>
      <p:pic>
        <p:nvPicPr>
          <p:cNvPr id="28680" name="Picture 6" descr="ppt_header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1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CLGE_logo_shadow.gif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Click to edit Master text styles</a:t>
            </a:r>
          </a:p>
          <a:p>
            <a:pPr lvl="1"/>
            <a:r>
              <a:rPr lang="fr-BE"/>
              <a:t>Second level</a:t>
            </a:r>
          </a:p>
          <a:p>
            <a:pPr lvl="2"/>
            <a:r>
              <a:rPr lang="fr-BE"/>
              <a:t>Third level</a:t>
            </a:r>
          </a:p>
          <a:p>
            <a:pPr lvl="3"/>
            <a:r>
              <a:rPr lang="fr-BE"/>
              <a:t>Fourth level</a:t>
            </a:r>
          </a:p>
          <a:p>
            <a:pPr lvl="4"/>
            <a:r>
              <a:rPr lang="fr-BE"/>
              <a:t>Fifth level</a:t>
            </a:r>
          </a:p>
        </p:txBody>
      </p:sp>
      <p:pic>
        <p:nvPicPr>
          <p:cNvPr id="28680" name="Picture 6" descr="ppt_header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F0A01"/>
          </a:solidFill>
          <a:latin typeface="Arial" charset="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eureal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2385D8-B2AF-4641-BD17-639E7970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16" y="2708920"/>
            <a:ext cx="8455968" cy="2877907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1328"/>
            <a:ext cx="3106738" cy="476250"/>
          </a:xfrm>
        </p:spPr>
        <p:txBody>
          <a:bodyPr/>
          <a:lstStyle/>
          <a:p>
            <a:r>
              <a:rPr lang="fr-FR" dirty="0">
                <a:solidFill>
                  <a:srgbClr val="FFFFFF"/>
                </a:solidFill>
              </a:rPr>
              <a:t>29. janvier 2018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GB" dirty="0"/>
              <a:t>CLGE</a:t>
            </a:r>
            <a:br>
              <a:rPr lang="en-GB" dirty="0"/>
            </a:br>
            <a:r>
              <a:rPr lang="en-GB" dirty="0"/>
              <a:t>Working for a Profession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Paris (FR)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7441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GB" sz="3600" dirty="0"/>
              <a:t>Swiss cadastral system</a:t>
            </a:r>
            <a:endParaRPr lang="de-CH" sz="3600" dirty="0"/>
          </a:p>
        </p:txBody>
      </p:sp>
      <p:sp>
        <p:nvSpPr>
          <p:cNvPr id="762883" name="Text Box 3"/>
          <p:cNvSpPr txBox="1">
            <a:spLocks noChangeArrowheads="1"/>
          </p:cNvSpPr>
          <p:nvPr/>
        </p:nvSpPr>
        <p:spPr bwMode="auto">
          <a:xfrm>
            <a:off x="5130300" y="2055813"/>
            <a:ext cx="3276600" cy="609600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b="1">
                <a:solidFill>
                  <a:schemeClr val="tx1"/>
                </a:solidFill>
                <a:latin typeface="Arial" charset="0"/>
              </a:rPr>
              <a:t>Land Register</a:t>
            </a:r>
          </a:p>
        </p:txBody>
      </p:sp>
      <p:sp>
        <p:nvSpPr>
          <p:cNvPr id="762884" name="Text Box 4"/>
          <p:cNvSpPr txBox="1">
            <a:spLocks noChangeArrowheads="1"/>
          </p:cNvSpPr>
          <p:nvPr/>
        </p:nvSpPr>
        <p:spPr bwMode="auto">
          <a:xfrm>
            <a:off x="939300" y="2085975"/>
            <a:ext cx="3276600" cy="609600"/>
          </a:xfrm>
          <a:prstGeom prst="rect">
            <a:avLst/>
          </a:prstGeom>
          <a:solidFill>
            <a:srgbClr val="43C18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b="1">
                <a:solidFill>
                  <a:schemeClr val="tx1"/>
                </a:solidFill>
                <a:latin typeface="Arial" charset="0"/>
              </a:rPr>
              <a:t>Cadastral Surveying</a:t>
            </a:r>
          </a:p>
        </p:txBody>
      </p:sp>
      <p:sp>
        <p:nvSpPr>
          <p:cNvPr id="762885" name="Text Box 5"/>
          <p:cNvSpPr txBox="1">
            <a:spLocks noChangeArrowheads="1"/>
          </p:cNvSpPr>
          <p:nvPr/>
        </p:nvSpPr>
        <p:spPr bwMode="auto">
          <a:xfrm>
            <a:off x="5201737" y="2847975"/>
            <a:ext cx="3211513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main book</a:t>
            </a:r>
          </a:p>
          <a:p>
            <a:pPr defTabSz="914400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auxiliary registers (in particular the list of property owners)</a:t>
            </a:r>
          </a:p>
          <a:p>
            <a:pPr defTabSz="914400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deeds (records and evidences)</a:t>
            </a:r>
          </a:p>
          <a:p>
            <a:pPr defTabSz="914400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description of </a:t>
            </a:r>
            <a:br>
              <a:rPr lang="en-GB" sz="1800">
                <a:solidFill>
                  <a:schemeClr val="tx1"/>
                </a:solidFill>
                <a:latin typeface="Arial" charset="0"/>
              </a:rPr>
            </a:br>
            <a:r>
              <a:rPr lang="en-GB" sz="1800">
                <a:solidFill>
                  <a:schemeClr val="tx1"/>
                </a:solidFill>
                <a:latin typeface="Arial" charset="0"/>
              </a:rPr>
              <a:t>properties</a:t>
            </a:r>
          </a:p>
          <a:p>
            <a:pPr defTabSz="914400">
              <a:lnSpc>
                <a:spcPct val="100000"/>
              </a:lnSpc>
              <a:spcBef>
                <a:spcPct val="500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day book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5130300" y="2681288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62887" name="Rectangle 7"/>
          <p:cNvSpPr>
            <a:spLocks noChangeArrowheads="1"/>
          </p:cNvSpPr>
          <p:nvPr/>
        </p:nvSpPr>
        <p:spPr bwMode="auto">
          <a:xfrm>
            <a:off x="939300" y="2695575"/>
            <a:ext cx="3276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grpSp>
        <p:nvGrpSpPr>
          <p:cNvPr id="762888" name="Group 8"/>
          <p:cNvGrpSpPr>
            <a:grpSpLocks/>
          </p:cNvGrpSpPr>
          <p:nvPr/>
        </p:nvGrpSpPr>
        <p:grpSpPr bwMode="auto">
          <a:xfrm>
            <a:off x="6613025" y="4981575"/>
            <a:ext cx="1731962" cy="1143000"/>
            <a:chOff x="4061" y="2479"/>
            <a:chExt cx="1447" cy="1121"/>
          </a:xfrm>
        </p:grpSpPr>
        <p:grpSp>
          <p:nvGrpSpPr>
            <p:cNvPr id="762889" name="Group 9"/>
            <p:cNvGrpSpPr>
              <a:grpSpLocks/>
            </p:cNvGrpSpPr>
            <p:nvPr/>
          </p:nvGrpSpPr>
          <p:grpSpPr bwMode="auto">
            <a:xfrm>
              <a:off x="4381" y="2479"/>
              <a:ext cx="299" cy="1121"/>
              <a:chOff x="4381" y="2479"/>
              <a:chExt cx="299" cy="1121"/>
            </a:xfrm>
          </p:grpSpPr>
          <p:grpSp>
            <p:nvGrpSpPr>
              <p:cNvPr id="762890" name="Group 10"/>
              <p:cNvGrpSpPr>
                <a:grpSpLocks/>
              </p:cNvGrpSpPr>
              <p:nvPr/>
            </p:nvGrpSpPr>
            <p:grpSpPr bwMode="auto">
              <a:xfrm>
                <a:off x="4381" y="2479"/>
                <a:ext cx="299" cy="1121"/>
                <a:chOff x="4381" y="2479"/>
                <a:chExt cx="299" cy="1121"/>
              </a:xfrm>
            </p:grpSpPr>
            <p:sp>
              <p:nvSpPr>
                <p:cNvPr id="762891" name="Freeform 11"/>
                <p:cNvSpPr>
                  <a:spLocks/>
                </p:cNvSpPr>
                <p:nvPr/>
              </p:nvSpPr>
              <p:spPr bwMode="auto">
                <a:xfrm>
                  <a:off x="4583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892" name="Freeform 12"/>
                <p:cNvSpPr>
                  <a:spLocks/>
                </p:cNvSpPr>
                <p:nvPr/>
              </p:nvSpPr>
              <p:spPr bwMode="auto">
                <a:xfrm>
                  <a:off x="4381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8 w 203"/>
                    <a:gd name="T7" fmla="*/ 12 h 1121"/>
                    <a:gd name="T8" fmla="*/ 50 w 203"/>
                    <a:gd name="T9" fmla="*/ 6 h 1121"/>
                    <a:gd name="T10" fmla="*/ 68 w 203"/>
                    <a:gd name="T11" fmla="*/ 2 h 1121"/>
                    <a:gd name="T12" fmla="*/ 86 w 203"/>
                    <a:gd name="T13" fmla="*/ 0 h 1121"/>
                    <a:gd name="T14" fmla="*/ 100 w 203"/>
                    <a:gd name="T15" fmla="*/ 0 h 1121"/>
                    <a:gd name="T16" fmla="*/ 110 w 203"/>
                    <a:gd name="T17" fmla="*/ 0 h 1121"/>
                    <a:gd name="T18" fmla="*/ 122 w 203"/>
                    <a:gd name="T19" fmla="*/ 0 h 1121"/>
                    <a:gd name="T20" fmla="*/ 134 w 203"/>
                    <a:gd name="T21" fmla="*/ 2 h 1121"/>
                    <a:gd name="T22" fmla="*/ 140 w 203"/>
                    <a:gd name="T23" fmla="*/ 4 h 1121"/>
                    <a:gd name="T24" fmla="*/ 150 w 203"/>
                    <a:gd name="T25" fmla="*/ 6 h 1121"/>
                    <a:gd name="T26" fmla="*/ 164 w 203"/>
                    <a:gd name="T27" fmla="*/ 10 h 1121"/>
                    <a:gd name="T28" fmla="*/ 182 w 203"/>
                    <a:gd name="T29" fmla="*/ 16 h 1121"/>
                    <a:gd name="T30" fmla="*/ 194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6" y="0"/>
                      </a:lnTo>
                      <a:lnTo>
                        <a:pt x="100" y="0"/>
                      </a:lnTo>
                      <a:lnTo>
                        <a:pt x="110" y="0"/>
                      </a:lnTo>
                      <a:lnTo>
                        <a:pt x="122" y="0"/>
                      </a:lnTo>
                      <a:lnTo>
                        <a:pt x="134" y="2"/>
                      </a:lnTo>
                      <a:lnTo>
                        <a:pt x="140" y="4"/>
                      </a:lnTo>
                      <a:lnTo>
                        <a:pt x="150" y="6"/>
                      </a:lnTo>
                      <a:lnTo>
                        <a:pt x="164" y="10"/>
                      </a:lnTo>
                      <a:lnTo>
                        <a:pt x="182" y="16"/>
                      </a:lnTo>
                      <a:lnTo>
                        <a:pt x="194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762893" name="Group 13"/>
              <p:cNvGrpSpPr>
                <a:grpSpLocks/>
              </p:cNvGrpSpPr>
              <p:nvPr/>
            </p:nvGrpSpPr>
            <p:grpSpPr bwMode="auto">
              <a:xfrm>
                <a:off x="4381" y="2775"/>
                <a:ext cx="203" cy="633"/>
                <a:chOff x="4381" y="2775"/>
                <a:chExt cx="203" cy="633"/>
              </a:xfrm>
            </p:grpSpPr>
            <p:sp>
              <p:nvSpPr>
                <p:cNvPr id="762894" name="Freeform 14"/>
                <p:cNvSpPr>
                  <a:spLocks/>
                </p:cNvSpPr>
                <p:nvPr/>
              </p:nvSpPr>
              <p:spPr bwMode="auto">
                <a:xfrm>
                  <a:off x="4381" y="3293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8 w 201"/>
                    <a:gd name="T3" fmla="*/ 22 h 53"/>
                    <a:gd name="T4" fmla="*/ 14 w 201"/>
                    <a:gd name="T5" fmla="*/ 16 h 53"/>
                    <a:gd name="T6" fmla="*/ 24 w 201"/>
                    <a:gd name="T7" fmla="*/ 14 h 53"/>
                    <a:gd name="T8" fmla="*/ 38 w 201"/>
                    <a:gd name="T9" fmla="*/ 8 h 53"/>
                    <a:gd name="T10" fmla="*/ 52 w 201"/>
                    <a:gd name="T11" fmla="*/ 6 h 53"/>
                    <a:gd name="T12" fmla="*/ 68 w 201"/>
                    <a:gd name="T13" fmla="*/ 0 h 53"/>
                    <a:gd name="T14" fmla="*/ 84 w 201"/>
                    <a:gd name="T15" fmla="*/ 0 h 53"/>
                    <a:gd name="T16" fmla="*/ 98 w 201"/>
                    <a:gd name="T17" fmla="*/ 0 h 53"/>
                    <a:gd name="T18" fmla="*/ 114 w 201"/>
                    <a:gd name="T19" fmla="*/ 0 h 53"/>
                    <a:gd name="T20" fmla="*/ 128 w 201"/>
                    <a:gd name="T21" fmla="*/ 0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6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0 h 53"/>
                    <a:gd name="T46" fmla="*/ 130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2 w 201"/>
                    <a:gd name="T53" fmla="*/ 26 h 53"/>
                    <a:gd name="T54" fmla="*/ 78 w 201"/>
                    <a:gd name="T55" fmla="*/ 26 h 53"/>
                    <a:gd name="T56" fmla="*/ 68 w 201"/>
                    <a:gd name="T57" fmla="*/ 26 h 53"/>
                    <a:gd name="T58" fmla="*/ 54 w 201"/>
                    <a:gd name="T59" fmla="*/ 30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6"/>
                      </a:moveTo>
                      <a:lnTo>
                        <a:pt x="8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2" y="6"/>
                      </a:lnTo>
                      <a:lnTo>
                        <a:pt x="68" y="0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4" y="0"/>
                      </a:lnTo>
                      <a:lnTo>
                        <a:pt x="128" y="0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2" y="26"/>
                      </a:lnTo>
                      <a:lnTo>
                        <a:pt x="78" y="26"/>
                      </a:lnTo>
                      <a:lnTo>
                        <a:pt x="68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895" name="Freeform 15"/>
                <p:cNvSpPr>
                  <a:spLocks/>
                </p:cNvSpPr>
                <p:nvPr/>
              </p:nvSpPr>
              <p:spPr bwMode="auto">
                <a:xfrm>
                  <a:off x="4383" y="3355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6 w 201"/>
                    <a:gd name="T3" fmla="*/ 22 h 53"/>
                    <a:gd name="T4" fmla="*/ 14 w 201"/>
                    <a:gd name="T5" fmla="*/ 18 h 53"/>
                    <a:gd name="T6" fmla="*/ 24 w 201"/>
                    <a:gd name="T7" fmla="*/ 12 h 53"/>
                    <a:gd name="T8" fmla="*/ 40 w 201"/>
                    <a:gd name="T9" fmla="*/ 10 h 53"/>
                    <a:gd name="T10" fmla="*/ 52 w 201"/>
                    <a:gd name="T11" fmla="*/ 6 h 53"/>
                    <a:gd name="T12" fmla="*/ 66 w 201"/>
                    <a:gd name="T13" fmla="*/ 2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28 w 201"/>
                    <a:gd name="T21" fmla="*/ 2 h 53"/>
                    <a:gd name="T22" fmla="*/ 144 w 201"/>
                    <a:gd name="T23" fmla="*/ 6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8 h 53"/>
                    <a:gd name="T30" fmla="*/ 192 w 201"/>
                    <a:gd name="T31" fmla="*/ 22 h 53"/>
                    <a:gd name="T32" fmla="*/ 200 w 201"/>
                    <a:gd name="T33" fmla="*/ 28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2 h 53"/>
                    <a:gd name="T46" fmla="*/ 132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0 w 201"/>
                    <a:gd name="T53" fmla="*/ 26 h 53"/>
                    <a:gd name="T54" fmla="*/ 78 w 201"/>
                    <a:gd name="T55" fmla="*/ 26 h 53"/>
                    <a:gd name="T56" fmla="*/ 66 w 201"/>
                    <a:gd name="T57" fmla="*/ 28 h 53"/>
                    <a:gd name="T58" fmla="*/ 54 w 201"/>
                    <a:gd name="T59" fmla="*/ 30 h 53"/>
                    <a:gd name="T60" fmla="*/ 40 w 201"/>
                    <a:gd name="T61" fmla="*/ 36 h 53"/>
                    <a:gd name="T62" fmla="*/ 26 w 201"/>
                    <a:gd name="T63" fmla="*/ 38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40" y="10"/>
                      </a:lnTo>
                      <a:lnTo>
                        <a:pt x="52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4" y="6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2" y="22"/>
                      </a:lnTo>
                      <a:lnTo>
                        <a:pt x="200" y="28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2"/>
                      </a:lnTo>
                      <a:lnTo>
                        <a:pt x="132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4" y="30"/>
                      </a:lnTo>
                      <a:lnTo>
                        <a:pt x="40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896" name="Freeform 16"/>
                <p:cNvSpPr>
                  <a:spLocks/>
                </p:cNvSpPr>
                <p:nvPr/>
              </p:nvSpPr>
              <p:spPr bwMode="auto">
                <a:xfrm>
                  <a:off x="4383" y="2775"/>
                  <a:ext cx="201" cy="53"/>
                </a:xfrm>
                <a:custGeom>
                  <a:avLst/>
                  <a:gdLst>
                    <a:gd name="T0" fmla="*/ 0 w 201"/>
                    <a:gd name="T1" fmla="*/ 24 h 53"/>
                    <a:gd name="T2" fmla="*/ 6 w 201"/>
                    <a:gd name="T3" fmla="*/ 22 h 53"/>
                    <a:gd name="T4" fmla="*/ 14 w 201"/>
                    <a:gd name="T5" fmla="*/ 18 h 53"/>
                    <a:gd name="T6" fmla="*/ 24 w 201"/>
                    <a:gd name="T7" fmla="*/ 14 h 53"/>
                    <a:gd name="T8" fmla="*/ 40 w 201"/>
                    <a:gd name="T9" fmla="*/ 10 h 53"/>
                    <a:gd name="T10" fmla="*/ 52 w 201"/>
                    <a:gd name="T11" fmla="*/ 6 h 53"/>
                    <a:gd name="T12" fmla="*/ 66 w 201"/>
                    <a:gd name="T13" fmla="*/ 2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28 w 201"/>
                    <a:gd name="T21" fmla="*/ 2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8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6 h 53"/>
                    <a:gd name="T38" fmla="*/ 184 w 201"/>
                    <a:gd name="T39" fmla="*/ 44 h 53"/>
                    <a:gd name="T40" fmla="*/ 172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2 h 53"/>
                    <a:gd name="T46" fmla="*/ 132 w 201"/>
                    <a:gd name="T47" fmla="*/ 28 h 53"/>
                    <a:gd name="T48" fmla="*/ 116 w 201"/>
                    <a:gd name="T49" fmla="*/ 24 h 53"/>
                    <a:gd name="T50" fmla="*/ 102 w 201"/>
                    <a:gd name="T51" fmla="*/ 24 h 53"/>
                    <a:gd name="T52" fmla="*/ 90 w 201"/>
                    <a:gd name="T53" fmla="*/ 24 h 53"/>
                    <a:gd name="T54" fmla="*/ 78 w 201"/>
                    <a:gd name="T55" fmla="*/ 24 h 53"/>
                    <a:gd name="T56" fmla="*/ 66 w 201"/>
                    <a:gd name="T57" fmla="*/ 26 h 53"/>
                    <a:gd name="T58" fmla="*/ 54 w 201"/>
                    <a:gd name="T59" fmla="*/ 32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40" y="10"/>
                      </a:lnTo>
                      <a:lnTo>
                        <a:pt x="52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6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2"/>
                      </a:lnTo>
                      <a:lnTo>
                        <a:pt x="132" y="28"/>
                      </a:lnTo>
                      <a:lnTo>
                        <a:pt x="116" y="24"/>
                      </a:lnTo>
                      <a:lnTo>
                        <a:pt x="102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4" y="32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grpSp>
          <p:nvGrpSpPr>
            <p:cNvPr id="762897" name="Group 17"/>
            <p:cNvGrpSpPr>
              <a:grpSpLocks/>
            </p:cNvGrpSpPr>
            <p:nvPr/>
          </p:nvGrpSpPr>
          <p:grpSpPr bwMode="auto">
            <a:xfrm>
              <a:off x="4579" y="2479"/>
              <a:ext cx="297" cy="1121"/>
              <a:chOff x="4579" y="2479"/>
              <a:chExt cx="297" cy="1121"/>
            </a:xfrm>
          </p:grpSpPr>
          <p:grpSp>
            <p:nvGrpSpPr>
              <p:cNvPr id="762898" name="Group 18"/>
              <p:cNvGrpSpPr>
                <a:grpSpLocks/>
              </p:cNvGrpSpPr>
              <p:nvPr/>
            </p:nvGrpSpPr>
            <p:grpSpPr bwMode="auto">
              <a:xfrm>
                <a:off x="4579" y="2479"/>
                <a:ext cx="297" cy="1121"/>
                <a:chOff x="4579" y="2479"/>
                <a:chExt cx="297" cy="1121"/>
              </a:xfrm>
            </p:grpSpPr>
            <p:sp>
              <p:nvSpPr>
                <p:cNvPr id="762899" name="Freeform 19"/>
                <p:cNvSpPr>
                  <a:spLocks/>
                </p:cNvSpPr>
                <p:nvPr/>
              </p:nvSpPr>
              <p:spPr bwMode="auto">
                <a:xfrm>
                  <a:off x="4781" y="2507"/>
                  <a:ext cx="95" cy="1093"/>
                </a:xfrm>
                <a:custGeom>
                  <a:avLst/>
                  <a:gdLst>
                    <a:gd name="T0" fmla="*/ 0 w 95"/>
                    <a:gd name="T1" fmla="*/ 0 h 1093"/>
                    <a:gd name="T2" fmla="*/ 94 w 95"/>
                    <a:gd name="T3" fmla="*/ 174 h 1093"/>
                    <a:gd name="T4" fmla="*/ 94 w 95"/>
                    <a:gd name="T5" fmla="*/ 1092 h 1093"/>
                    <a:gd name="T6" fmla="*/ 0 w 95"/>
                    <a:gd name="T7" fmla="*/ 1092 h 1093"/>
                    <a:gd name="T8" fmla="*/ 0 w 95"/>
                    <a:gd name="T9" fmla="*/ 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1093">
                      <a:moveTo>
                        <a:pt x="0" y="0"/>
                      </a:moveTo>
                      <a:lnTo>
                        <a:pt x="94" y="174"/>
                      </a:lnTo>
                      <a:lnTo>
                        <a:pt x="94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00" name="Freeform 20"/>
                <p:cNvSpPr>
                  <a:spLocks/>
                </p:cNvSpPr>
                <p:nvPr/>
              </p:nvSpPr>
              <p:spPr bwMode="auto">
                <a:xfrm>
                  <a:off x="4579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8 w 203"/>
                    <a:gd name="T7" fmla="*/ 12 h 1121"/>
                    <a:gd name="T8" fmla="*/ 50 w 203"/>
                    <a:gd name="T9" fmla="*/ 6 h 1121"/>
                    <a:gd name="T10" fmla="*/ 68 w 203"/>
                    <a:gd name="T11" fmla="*/ 2 h 1121"/>
                    <a:gd name="T12" fmla="*/ 86 w 203"/>
                    <a:gd name="T13" fmla="*/ 0 h 1121"/>
                    <a:gd name="T14" fmla="*/ 98 w 203"/>
                    <a:gd name="T15" fmla="*/ 0 h 1121"/>
                    <a:gd name="T16" fmla="*/ 110 w 203"/>
                    <a:gd name="T17" fmla="*/ 0 h 1121"/>
                    <a:gd name="T18" fmla="*/ 122 w 203"/>
                    <a:gd name="T19" fmla="*/ 0 h 1121"/>
                    <a:gd name="T20" fmla="*/ 134 w 203"/>
                    <a:gd name="T21" fmla="*/ 2 h 1121"/>
                    <a:gd name="T22" fmla="*/ 142 w 203"/>
                    <a:gd name="T23" fmla="*/ 4 h 1121"/>
                    <a:gd name="T24" fmla="*/ 150 w 203"/>
                    <a:gd name="T25" fmla="*/ 6 h 1121"/>
                    <a:gd name="T26" fmla="*/ 164 w 203"/>
                    <a:gd name="T27" fmla="*/ 10 h 1121"/>
                    <a:gd name="T28" fmla="*/ 182 w 203"/>
                    <a:gd name="T29" fmla="*/ 16 h 1121"/>
                    <a:gd name="T30" fmla="*/ 192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6" y="0"/>
                      </a:lnTo>
                      <a:lnTo>
                        <a:pt x="98" y="0"/>
                      </a:lnTo>
                      <a:lnTo>
                        <a:pt x="110" y="0"/>
                      </a:lnTo>
                      <a:lnTo>
                        <a:pt x="122" y="0"/>
                      </a:lnTo>
                      <a:lnTo>
                        <a:pt x="134" y="2"/>
                      </a:lnTo>
                      <a:lnTo>
                        <a:pt x="142" y="4"/>
                      </a:lnTo>
                      <a:lnTo>
                        <a:pt x="150" y="6"/>
                      </a:lnTo>
                      <a:lnTo>
                        <a:pt x="164" y="10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762901" name="Group 21"/>
              <p:cNvGrpSpPr>
                <a:grpSpLocks/>
              </p:cNvGrpSpPr>
              <p:nvPr/>
            </p:nvGrpSpPr>
            <p:grpSpPr bwMode="auto">
              <a:xfrm>
                <a:off x="4579" y="2775"/>
                <a:ext cx="203" cy="633"/>
                <a:chOff x="4579" y="2775"/>
                <a:chExt cx="203" cy="633"/>
              </a:xfrm>
            </p:grpSpPr>
            <p:sp>
              <p:nvSpPr>
                <p:cNvPr id="762902" name="Freeform 22"/>
                <p:cNvSpPr>
                  <a:spLocks/>
                </p:cNvSpPr>
                <p:nvPr/>
              </p:nvSpPr>
              <p:spPr bwMode="auto">
                <a:xfrm>
                  <a:off x="4579" y="3293"/>
                  <a:ext cx="201" cy="53"/>
                </a:xfrm>
                <a:custGeom>
                  <a:avLst/>
                  <a:gdLst>
                    <a:gd name="T0" fmla="*/ 0 w 201"/>
                    <a:gd name="T1" fmla="*/ 26 h 53"/>
                    <a:gd name="T2" fmla="*/ 6 w 201"/>
                    <a:gd name="T3" fmla="*/ 22 h 53"/>
                    <a:gd name="T4" fmla="*/ 14 w 201"/>
                    <a:gd name="T5" fmla="*/ 16 h 53"/>
                    <a:gd name="T6" fmla="*/ 24 w 201"/>
                    <a:gd name="T7" fmla="*/ 14 h 53"/>
                    <a:gd name="T8" fmla="*/ 40 w 201"/>
                    <a:gd name="T9" fmla="*/ 8 h 53"/>
                    <a:gd name="T10" fmla="*/ 52 w 201"/>
                    <a:gd name="T11" fmla="*/ 6 h 53"/>
                    <a:gd name="T12" fmla="*/ 66 w 201"/>
                    <a:gd name="T13" fmla="*/ 0 h 53"/>
                    <a:gd name="T14" fmla="*/ 84 w 201"/>
                    <a:gd name="T15" fmla="*/ 0 h 53"/>
                    <a:gd name="T16" fmla="*/ 96 w 201"/>
                    <a:gd name="T17" fmla="*/ 0 h 53"/>
                    <a:gd name="T18" fmla="*/ 112 w 201"/>
                    <a:gd name="T19" fmla="*/ 0 h 53"/>
                    <a:gd name="T20" fmla="*/ 130 w 201"/>
                    <a:gd name="T21" fmla="*/ 0 h 53"/>
                    <a:gd name="T22" fmla="*/ 144 w 201"/>
                    <a:gd name="T23" fmla="*/ 4 h 53"/>
                    <a:gd name="T24" fmla="*/ 154 w 201"/>
                    <a:gd name="T25" fmla="*/ 8 h 53"/>
                    <a:gd name="T26" fmla="*/ 168 w 201"/>
                    <a:gd name="T27" fmla="*/ 12 h 53"/>
                    <a:gd name="T28" fmla="*/ 182 w 201"/>
                    <a:gd name="T29" fmla="*/ 16 h 53"/>
                    <a:gd name="T30" fmla="*/ 192 w 201"/>
                    <a:gd name="T31" fmla="*/ 22 h 53"/>
                    <a:gd name="T32" fmla="*/ 200 w 201"/>
                    <a:gd name="T33" fmla="*/ 26 h 53"/>
                    <a:gd name="T34" fmla="*/ 200 w 201"/>
                    <a:gd name="T35" fmla="*/ 50 h 53"/>
                    <a:gd name="T36" fmla="*/ 194 w 201"/>
                    <a:gd name="T37" fmla="*/ 48 h 53"/>
                    <a:gd name="T38" fmla="*/ 186 w 201"/>
                    <a:gd name="T39" fmla="*/ 44 h 53"/>
                    <a:gd name="T40" fmla="*/ 174 w 201"/>
                    <a:gd name="T41" fmla="*/ 40 h 53"/>
                    <a:gd name="T42" fmla="*/ 160 w 201"/>
                    <a:gd name="T43" fmla="*/ 36 h 53"/>
                    <a:gd name="T44" fmla="*/ 146 w 201"/>
                    <a:gd name="T45" fmla="*/ 30 h 53"/>
                    <a:gd name="T46" fmla="*/ 132 w 201"/>
                    <a:gd name="T47" fmla="*/ 28 h 53"/>
                    <a:gd name="T48" fmla="*/ 116 w 201"/>
                    <a:gd name="T49" fmla="*/ 26 h 53"/>
                    <a:gd name="T50" fmla="*/ 102 w 201"/>
                    <a:gd name="T51" fmla="*/ 26 h 53"/>
                    <a:gd name="T52" fmla="*/ 90 w 201"/>
                    <a:gd name="T53" fmla="*/ 26 h 53"/>
                    <a:gd name="T54" fmla="*/ 78 w 201"/>
                    <a:gd name="T55" fmla="*/ 26 h 53"/>
                    <a:gd name="T56" fmla="*/ 66 w 201"/>
                    <a:gd name="T57" fmla="*/ 26 h 53"/>
                    <a:gd name="T58" fmla="*/ 54 w 201"/>
                    <a:gd name="T59" fmla="*/ 30 h 53"/>
                    <a:gd name="T60" fmla="*/ 40 w 201"/>
                    <a:gd name="T61" fmla="*/ 34 h 53"/>
                    <a:gd name="T62" fmla="*/ 26 w 201"/>
                    <a:gd name="T63" fmla="*/ 40 h 53"/>
                    <a:gd name="T64" fmla="*/ 14 w 201"/>
                    <a:gd name="T65" fmla="*/ 44 h 53"/>
                    <a:gd name="T66" fmla="*/ 0 w 201"/>
                    <a:gd name="T67" fmla="*/ 52 h 53"/>
                    <a:gd name="T68" fmla="*/ 0 w 201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1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40" y="8"/>
                      </a:lnTo>
                      <a:lnTo>
                        <a:pt x="52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0"/>
                      </a:lnTo>
                      <a:lnTo>
                        <a:pt x="144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6"/>
                      </a:lnTo>
                      <a:lnTo>
                        <a:pt x="200" y="50"/>
                      </a:lnTo>
                      <a:lnTo>
                        <a:pt x="194" y="48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2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03" name="Freeform 23"/>
                <p:cNvSpPr>
                  <a:spLocks/>
                </p:cNvSpPr>
                <p:nvPr/>
              </p:nvSpPr>
              <p:spPr bwMode="auto">
                <a:xfrm>
                  <a:off x="4579" y="3355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4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2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6 w 203"/>
                    <a:gd name="T13" fmla="*/ 2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2 w 203"/>
                    <a:gd name="T19" fmla="*/ 0 h 53"/>
                    <a:gd name="T20" fmla="*/ 130 w 203"/>
                    <a:gd name="T21" fmla="*/ 2 h 53"/>
                    <a:gd name="T22" fmla="*/ 142 w 203"/>
                    <a:gd name="T23" fmla="*/ 6 h 53"/>
                    <a:gd name="T24" fmla="*/ 156 w 203"/>
                    <a:gd name="T25" fmla="*/ 8 h 53"/>
                    <a:gd name="T26" fmla="*/ 168 w 203"/>
                    <a:gd name="T27" fmla="*/ 12 h 53"/>
                    <a:gd name="T28" fmla="*/ 182 w 203"/>
                    <a:gd name="T29" fmla="*/ 18 h 53"/>
                    <a:gd name="T30" fmla="*/ 194 w 203"/>
                    <a:gd name="T31" fmla="*/ 22 h 53"/>
                    <a:gd name="T32" fmla="*/ 202 w 203"/>
                    <a:gd name="T33" fmla="*/ 28 h 53"/>
                    <a:gd name="T34" fmla="*/ 202 w 203"/>
                    <a:gd name="T35" fmla="*/ 50 h 53"/>
                    <a:gd name="T36" fmla="*/ 194 w 203"/>
                    <a:gd name="T37" fmla="*/ 48 h 53"/>
                    <a:gd name="T38" fmla="*/ 186 w 203"/>
                    <a:gd name="T39" fmla="*/ 44 h 53"/>
                    <a:gd name="T40" fmla="*/ 174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2 h 53"/>
                    <a:gd name="T46" fmla="*/ 130 w 203"/>
                    <a:gd name="T47" fmla="*/ 28 h 53"/>
                    <a:gd name="T48" fmla="*/ 116 w 203"/>
                    <a:gd name="T49" fmla="*/ 26 h 53"/>
                    <a:gd name="T50" fmla="*/ 100 w 203"/>
                    <a:gd name="T51" fmla="*/ 26 h 53"/>
                    <a:gd name="T52" fmla="*/ 90 w 203"/>
                    <a:gd name="T53" fmla="*/ 26 h 53"/>
                    <a:gd name="T54" fmla="*/ 78 w 203"/>
                    <a:gd name="T55" fmla="*/ 26 h 53"/>
                    <a:gd name="T56" fmla="*/ 66 w 203"/>
                    <a:gd name="T57" fmla="*/ 28 h 53"/>
                    <a:gd name="T58" fmla="*/ 52 w 203"/>
                    <a:gd name="T59" fmla="*/ 30 h 53"/>
                    <a:gd name="T60" fmla="*/ 38 w 203"/>
                    <a:gd name="T61" fmla="*/ 36 h 53"/>
                    <a:gd name="T62" fmla="*/ 26 w 203"/>
                    <a:gd name="T63" fmla="*/ 38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6"/>
                      </a:moveTo>
                      <a:lnTo>
                        <a:pt x="4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2"/>
                      </a:lnTo>
                      <a:lnTo>
                        <a:pt x="142" y="6"/>
                      </a:lnTo>
                      <a:lnTo>
                        <a:pt x="156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4" y="22"/>
                      </a:lnTo>
                      <a:lnTo>
                        <a:pt x="202" y="28"/>
                      </a:lnTo>
                      <a:lnTo>
                        <a:pt x="202" y="50"/>
                      </a:lnTo>
                      <a:lnTo>
                        <a:pt x="194" y="48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2" y="36"/>
                      </a:lnTo>
                      <a:lnTo>
                        <a:pt x="146" y="32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0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2" y="30"/>
                      </a:lnTo>
                      <a:lnTo>
                        <a:pt x="38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04" name="Freeform 24"/>
                <p:cNvSpPr>
                  <a:spLocks/>
                </p:cNvSpPr>
                <p:nvPr/>
              </p:nvSpPr>
              <p:spPr bwMode="auto">
                <a:xfrm>
                  <a:off x="4579" y="2775"/>
                  <a:ext cx="203" cy="53"/>
                </a:xfrm>
                <a:custGeom>
                  <a:avLst/>
                  <a:gdLst>
                    <a:gd name="T0" fmla="*/ 0 w 203"/>
                    <a:gd name="T1" fmla="*/ 24 h 53"/>
                    <a:gd name="T2" fmla="*/ 4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4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6 w 203"/>
                    <a:gd name="T13" fmla="*/ 2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2 w 203"/>
                    <a:gd name="T19" fmla="*/ 0 h 53"/>
                    <a:gd name="T20" fmla="*/ 130 w 203"/>
                    <a:gd name="T21" fmla="*/ 2 h 53"/>
                    <a:gd name="T22" fmla="*/ 142 w 203"/>
                    <a:gd name="T23" fmla="*/ 4 h 53"/>
                    <a:gd name="T24" fmla="*/ 156 w 203"/>
                    <a:gd name="T25" fmla="*/ 8 h 53"/>
                    <a:gd name="T26" fmla="*/ 168 w 203"/>
                    <a:gd name="T27" fmla="*/ 12 h 53"/>
                    <a:gd name="T28" fmla="*/ 182 w 203"/>
                    <a:gd name="T29" fmla="*/ 18 h 53"/>
                    <a:gd name="T30" fmla="*/ 194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4 w 203"/>
                    <a:gd name="T37" fmla="*/ 46 h 53"/>
                    <a:gd name="T38" fmla="*/ 186 w 203"/>
                    <a:gd name="T39" fmla="*/ 44 h 53"/>
                    <a:gd name="T40" fmla="*/ 174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2 h 53"/>
                    <a:gd name="T46" fmla="*/ 130 w 203"/>
                    <a:gd name="T47" fmla="*/ 28 h 53"/>
                    <a:gd name="T48" fmla="*/ 116 w 203"/>
                    <a:gd name="T49" fmla="*/ 24 h 53"/>
                    <a:gd name="T50" fmla="*/ 100 w 203"/>
                    <a:gd name="T51" fmla="*/ 24 h 53"/>
                    <a:gd name="T52" fmla="*/ 90 w 203"/>
                    <a:gd name="T53" fmla="*/ 24 h 53"/>
                    <a:gd name="T54" fmla="*/ 78 w 203"/>
                    <a:gd name="T55" fmla="*/ 24 h 53"/>
                    <a:gd name="T56" fmla="*/ 66 w 203"/>
                    <a:gd name="T57" fmla="*/ 26 h 53"/>
                    <a:gd name="T58" fmla="*/ 52 w 203"/>
                    <a:gd name="T59" fmla="*/ 32 h 53"/>
                    <a:gd name="T60" fmla="*/ 38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4"/>
                      </a:moveTo>
                      <a:lnTo>
                        <a:pt x="4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30" y="2"/>
                      </a:lnTo>
                      <a:lnTo>
                        <a:pt x="142" y="4"/>
                      </a:lnTo>
                      <a:lnTo>
                        <a:pt x="156" y="8"/>
                      </a:lnTo>
                      <a:lnTo>
                        <a:pt x="168" y="12"/>
                      </a:lnTo>
                      <a:lnTo>
                        <a:pt x="182" y="18"/>
                      </a:lnTo>
                      <a:lnTo>
                        <a:pt x="194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4" y="46"/>
                      </a:lnTo>
                      <a:lnTo>
                        <a:pt x="186" y="44"/>
                      </a:lnTo>
                      <a:lnTo>
                        <a:pt x="174" y="40"/>
                      </a:lnTo>
                      <a:lnTo>
                        <a:pt x="162" y="36"/>
                      </a:lnTo>
                      <a:lnTo>
                        <a:pt x="146" y="32"/>
                      </a:lnTo>
                      <a:lnTo>
                        <a:pt x="130" y="28"/>
                      </a:lnTo>
                      <a:lnTo>
                        <a:pt x="116" y="24"/>
                      </a:lnTo>
                      <a:lnTo>
                        <a:pt x="100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2" y="32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grpSp>
          <p:nvGrpSpPr>
            <p:cNvPr id="762905" name="Group 25"/>
            <p:cNvGrpSpPr>
              <a:grpSpLocks/>
            </p:cNvGrpSpPr>
            <p:nvPr/>
          </p:nvGrpSpPr>
          <p:grpSpPr bwMode="auto">
            <a:xfrm>
              <a:off x="4779" y="2479"/>
              <a:ext cx="297" cy="1121"/>
              <a:chOff x="4779" y="2479"/>
              <a:chExt cx="297" cy="1121"/>
            </a:xfrm>
          </p:grpSpPr>
          <p:grpSp>
            <p:nvGrpSpPr>
              <p:cNvPr id="762906" name="Group 26"/>
              <p:cNvGrpSpPr>
                <a:grpSpLocks/>
              </p:cNvGrpSpPr>
              <p:nvPr/>
            </p:nvGrpSpPr>
            <p:grpSpPr bwMode="auto">
              <a:xfrm>
                <a:off x="4779" y="2479"/>
                <a:ext cx="297" cy="1121"/>
                <a:chOff x="4779" y="2479"/>
                <a:chExt cx="297" cy="1121"/>
              </a:xfrm>
            </p:grpSpPr>
            <p:sp>
              <p:nvSpPr>
                <p:cNvPr id="762907" name="Freeform 27"/>
                <p:cNvSpPr>
                  <a:spLocks/>
                </p:cNvSpPr>
                <p:nvPr/>
              </p:nvSpPr>
              <p:spPr bwMode="auto">
                <a:xfrm>
                  <a:off x="4979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08" name="Freeform 28"/>
                <p:cNvSpPr>
                  <a:spLocks/>
                </p:cNvSpPr>
                <p:nvPr/>
              </p:nvSpPr>
              <p:spPr bwMode="auto">
                <a:xfrm>
                  <a:off x="4779" y="2479"/>
                  <a:ext cx="201" cy="1121"/>
                </a:xfrm>
                <a:custGeom>
                  <a:avLst/>
                  <a:gdLst>
                    <a:gd name="T0" fmla="*/ 0 w 201"/>
                    <a:gd name="T1" fmla="*/ 1120 h 1121"/>
                    <a:gd name="T2" fmla="*/ 0 w 201"/>
                    <a:gd name="T3" fmla="*/ 24 h 1121"/>
                    <a:gd name="T4" fmla="*/ 12 w 201"/>
                    <a:gd name="T5" fmla="*/ 18 h 1121"/>
                    <a:gd name="T6" fmla="*/ 28 w 201"/>
                    <a:gd name="T7" fmla="*/ 12 h 1121"/>
                    <a:gd name="T8" fmla="*/ 50 w 201"/>
                    <a:gd name="T9" fmla="*/ 6 h 1121"/>
                    <a:gd name="T10" fmla="*/ 68 w 201"/>
                    <a:gd name="T11" fmla="*/ 2 h 1121"/>
                    <a:gd name="T12" fmla="*/ 84 w 201"/>
                    <a:gd name="T13" fmla="*/ 0 h 1121"/>
                    <a:gd name="T14" fmla="*/ 98 w 201"/>
                    <a:gd name="T15" fmla="*/ 0 h 1121"/>
                    <a:gd name="T16" fmla="*/ 108 w 201"/>
                    <a:gd name="T17" fmla="*/ 0 h 1121"/>
                    <a:gd name="T18" fmla="*/ 120 w 201"/>
                    <a:gd name="T19" fmla="*/ 0 h 1121"/>
                    <a:gd name="T20" fmla="*/ 132 w 201"/>
                    <a:gd name="T21" fmla="*/ 2 h 1121"/>
                    <a:gd name="T22" fmla="*/ 140 w 201"/>
                    <a:gd name="T23" fmla="*/ 4 h 1121"/>
                    <a:gd name="T24" fmla="*/ 148 w 201"/>
                    <a:gd name="T25" fmla="*/ 6 h 1121"/>
                    <a:gd name="T26" fmla="*/ 162 w 201"/>
                    <a:gd name="T27" fmla="*/ 10 h 1121"/>
                    <a:gd name="T28" fmla="*/ 182 w 201"/>
                    <a:gd name="T29" fmla="*/ 16 h 1121"/>
                    <a:gd name="T30" fmla="*/ 192 w 201"/>
                    <a:gd name="T31" fmla="*/ 22 h 1121"/>
                    <a:gd name="T32" fmla="*/ 200 w 201"/>
                    <a:gd name="T33" fmla="*/ 24 h 1121"/>
                    <a:gd name="T34" fmla="*/ 200 w 201"/>
                    <a:gd name="T35" fmla="*/ 1120 h 1121"/>
                    <a:gd name="T36" fmla="*/ 0 w 201"/>
                    <a:gd name="T37" fmla="*/ 1120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1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8" y="12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0" y="4"/>
                      </a:lnTo>
                      <a:lnTo>
                        <a:pt x="148" y="6"/>
                      </a:lnTo>
                      <a:lnTo>
                        <a:pt x="162" y="10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200" y="24"/>
                      </a:lnTo>
                      <a:lnTo>
                        <a:pt x="200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762909" name="Group 29"/>
              <p:cNvGrpSpPr>
                <a:grpSpLocks/>
              </p:cNvGrpSpPr>
              <p:nvPr/>
            </p:nvGrpSpPr>
            <p:grpSpPr bwMode="auto">
              <a:xfrm>
                <a:off x="4779" y="2775"/>
                <a:ext cx="201" cy="633"/>
                <a:chOff x="4779" y="2775"/>
                <a:chExt cx="201" cy="633"/>
              </a:xfrm>
            </p:grpSpPr>
            <p:sp>
              <p:nvSpPr>
                <p:cNvPr id="762910" name="Freeform 30"/>
                <p:cNvSpPr>
                  <a:spLocks/>
                </p:cNvSpPr>
                <p:nvPr/>
              </p:nvSpPr>
              <p:spPr bwMode="auto">
                <a:xfrm>
                  <a:off x="4779" y="3293"/>
                  <a:ext cx="199" cy="53"/>
                </a:xfrm>
                <a:custGeom>
                  <a:avLst/>
                  <a:gdLst>
                    <a:gd name="T0" fmla="*/ 0 w 199"/>
                    <a:gd name="T1" fmla="*/ 26 h 53"/>
                    <a:gd name="T2" fmla="*/ 8 w 199"/>
                    <a:gd name="T3" fmla="*/ 22 h 53"/>
                    <a:gd name="T4" fmla="*/ 14 w 199"/>
                    <a:gd name="T5" fmla="*/ 16 h 53"/>
                    <a:gd name="T6" fmla="*/ 24 w 199"/>
                    <a:gd name="T7" fmla="*/ 14 h 53"/>
                    <a:gd name="T8" fmla="*/ 38 w 199"/>
                    <a:gd name="T9" fmla="*/ 8 h 53"/>
                    <a:gd name="T10" fmla="*/ 52 w 199"/>
                    <a:gd name="T11" fmla="*/ 6 h 53"/>
                    <a:gd name="T12" fmla="*/ 66 w 199"/>
                    <a:gd name="T13" fmla="*/ 0 h 53"/>
                    <a:gd name="T14" fmla="*/ 82 w 199"/>
                    <a:gd name="T15" fmla="*/ 0 h 53"/>
                    <a:gd name="T16" fmla="*/ 96 w 199"/>
                    <a:gd name="T17" fmla="*/ 0 h 53"/>
                    <a:gd name="T18" fmla="*/ 114 w 199"/>
                    <a:gd name="T19" fmla="*/ 0 h 53"/>
                    <a:gd name="T20" fmla="*/ 128 w 199"/>
                    <a:gd name="T21" fmla="*/ 0 h 53"/>
                    <a:gd name="T22" fmla="*/ 142 w 199"/>
                    <a:gd name="T23" fmla="*/ 4 h 53"/>
                    <a:gd name="T24" fmla="*/ 154 w 199"/>
                    <a:gd name="T25" fmla="*/ 8 h 53"/>
                    <a:gd name="T26" fmla="*/ 168 w 199"/>
                    <a:gd name="T27" fmla="*/ 12 h 53"/>
                    <a:gd name="T28" fmla="*/ 182 w 199"/>
                    <a:gd name="T29" fmla="*/ 16 h 53"/>
                    <a:gd name="T30" fmla="*/ 192 w 199"/>
                    <a:gd name="T31" fmla="*/ 22 h 53"/>
                    <a:gd name="T32" fmla="*/ 198 w 199"/>
                    <a:gd name="T33" fmla="*/ 26 h 53"/>
                    <a:gd name="T34" fmla="*/ 198 w 199"/>
                    <a:gd name="T35" fmla="*/ 50 h 53"/>
                    <a:gd name="T36" fmla="*/ 194 w 199"/>
                    <a:gd name="T37" fmla="*/ 48 h 53"/>
                    <a:gd name="T38" fmla="*/ 184 w 199"/>
                    <a:gd name="T39" fmla="*/ 44 h 53"/>
                    <a:gd name="T40" fmla="*/ 172 w 199"/>
                    <a:gd name="T41" fmla="*/ 40 h 53"/>
                    <a:gd name="T42" fmla="*/ 160 w 199"/>
                    <a:gd name="T43" fmla="*/ 36 h 53"/>
                    <a:gd name="T44" fmla="*/ 146 w 199"/>
                    <a:gd name="T45" fmla="*/ 30 h 53"/>
                    <a:gd name="T46" fmla="*/ 130 w 199"/>
                    <a:gd name="T47" fmla="*/ 28 h 53"/>
                    <a:gd name="T48" fmla="*/ 116 w 199"/>
                    <a:gd name="T49" fmla="*/ 26 h 53"/>
                    <a:gd name="T50" fmla="*/ 102 w 199"/>
                    <a:gd name="T51" fmla="*/ 26 h 53"/>
                    <a:gd name="T52" fmla="*/ 92 w 199"/>
                    <a:gd name="T53" fmla="*/ 26 h 53"/>
                    <a:gd name="T54" fmla="*/ 78 w 199"/>
                    <a:gd name="T55" fmla="*/ 26 h 53"/>
                    <a:gd name="T56" fmla="*/ 66 w 199"/>
                    <a:gd name="T57" fmla="*/ 26 h 53"/>
                    <a:gd name="T58" fmla="*/ 54 w 199"/>
                    <a:gd name="T59" fmla="*/ 30 h 53"/>
                    <a:gd name="T60" fmla="*/ 40 w 199"/>
                    <a:gd name="T61" fmla="*/ 34 h 53"/>
                    <a:gd name="T62" fmla="*/ 26 w 199"/>
                    <a:gd name="T63" fmla="*/ 40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9" h="53">
                      <a:moveTo>
                        <a:pt x="0" y="26"/>
                      </a:moveTo>
                      <a:lnTo>
                        <a:pt x="8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2" y="6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96" y="0"/>
                      </a:lnTo>
                      <a:lnTo>
                        <a:pt x="114" y="0"/>
                      </a:lnTo>
                      <a:lnTo>
                        <a:pt x="128" y="0"/>
                      </a:lnTo>
                      <a:lnTo>
                        <a:pt x="142" y="4"/>
                      </a:lnTo>
                      <a:lnTo>
                        <a:pt x="154" y="8"/>
                      </a:lnTo>
                      <a:lnTo>
                        <a:pt x="168" y="12"/>
                      </a:lnTo>
                      <a:lnTo>
                        <a:pt x="182" y="16"/>
                      </a:lnTo>
                      <a:lnTo>
                        <a:pt x="192" y="22"/>
                      </a:lnTo>
                      <a:lnTo>
                        <a:pt x="198" y="26"/>
                      </a:lnTo>
                      <a:lnTo>
                        <a:pt x="198" y="50"/>
                      </a:lnTo>
                      <a:lnTo>
                        <a:pt x="194" y="48"/>
                      </a:lnTo>
                      <a:lnTo>
                        <a:pt x="184" y="44"/>
                      </a:lnTo>
                      <a:lnTo>
                        <a:pt x="172" y="40"/>
                      </a:lnTo>
                      <a:lnTo>
                        <a:pt x="160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2" y="26"/>
                      </a:lnTo>
                      <a:lnTo>
                        <a:pt x="92" y="26"/>
                      </a:lnTo>
                      <a:lnTo>
                        <a:pt x="78" y="26"/>
                      </a:lnTo>
                      <a:lnTo>
                        <a:pt x="66" y="26"/>
                      </a:lnTo>
                      <a:lnTo>
                        <a:pt x="54" y="30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11" name="Freeform 31"/>
                <p:cNvSpPr>
                  <a:spLocks/>
                </p:cNvSpPr>
                <p:nvPr/>
              </p:nvSpPr>
              <p:spPr bwMode="auto">
                <a:xfrm>
                  <a:off x="4781" y="3355"/>
                  <a:ext cx="199" cy="53"/>
                </a:xfrm>
                <a:custGeom>
                  <a:avLst/>
                  <a:gdLst>
                    <a:gd name="T0" fmla="*/ 0 w 199"/>
                    <a:gd name="T1" fmla="*/ 26 h 53"/>
                    <a:gd name="T2" fmla="*/ 6 w 199"/>
                    <a:gd name="T3" fmla="*/ 22 h 53"/>
                    <a:gd name="T4" fmla="*/ 14 w 199"/>
                    <a:gd name="T5" fmla="*/ 18 h 53"/>
                    <a:gd name="T6" fmla="*/ 24 w 199"/>
                    <a:gd name="T7" fmla="*/ 12 h 53"/>
                    <a:gd name="T8" fmla="*/ 38 w 199"/>
                    <a:gd name="T9" fmla="*/ 10 h 53"/>
                    <a:gd name="T10" fmla="*/ 50 w 199"/>
                    <a:gd name="T11" fmla="*/ 6 h 53"/>
                    <a:gd name="T12" fmla="*/ 66 w 199"/>
                    <a:gd name="T13" fmla="*/ 2 h 53"/>
                    <a:gd name="T14" fmla="*/ 82 w 199"/>
                    <a:gd name="T15" fmla="*/ 0 h 53"/>
                    <a:gd name="T16" fmla="*/ 94 w 199"/>
                    <a:gd name="T17" fmla="*/ 0 h 53"/>
                    <a:gd name="T18" fmla="*/ 112 w 199"/>
                    <a:gd name="T19" fmla="*/ 0 h 53"/>
                    <a:gd name="T20" fmla="*/ 128 w 199"/>
                    <a:gd name="T21" fmla="*/ 2 h 53"/>
                    <a:gd name="T22" fmla="*/ 142 w 199"/>
                    <a:gd name="T23" fmla="*/ 6 h 53"/>
                    <a:gd name="T24" fmla="*/ 154 w 199"/>
                    <a:gd name="T25" fmla="*/ 8 h 53"/>
                    <a:gd name="T26" fmla="*/ 166 w 199"/>
                    <a:gd name="T27" fmla="*/ 12 h 53"/>
                    <a:gd name="T28" fmla="*/ 180 w 199"/>
                    <a:gd name="T29" fmla="*/ 18 h 53"/>
                    <a:gd name="T30" fmla="*/ 190 w 199"/>
                    <a:gd name="T31" fmla="*/ 22 h 53"/>
                    <a:gd name="T32" fmla="*/ 198 w 199"/>
                    <a:gd name="T33" fmla="*/ 28 h 53"/>
                    <a:gd name="T34" fmla="*/ 198 w 199"/>
                    <a:gd name="T35" fmla="*/ 50 h 53"/>
                    <a:gd name="T36" fmla="*/ 192 w 199"/>
                    <a:gd name="T37" fmla="*/ 48 h 53"/>
                    <a:gd name="T38" fmla="*/ 182 w 199"/>
                    <a:gd name="T39" fmla="*/ 44 h 53"/>
                    <a:gd name="T40" fmla="*/ 170 w 199"/>
                    <a:gd name="T41" fmla="*/ 40 h 53"/>
                    <a:gd name="T42" fmla="*/ 158 w 199"/>
                    <a:gd name="T43" fmla="*/ 36 h 53"/>
                    <a:gd name="T44" fmla="*/ 144 w 199"/>
                    <a:gd name="T45" fmla="*/ 32 h 53"/>
                    <a:gd name="T46" fmla="*/ 130 w 199"/>
                    <a:gd name="T47" fmla="*/ 28 h 53"/>
                    <a:gd name="T48" fmla="*/ 114 w 199"/>
                    <a:gd name="T49" fmla="*/ 26 h 53"/>
                    <a:gd name="T50" fmla="*/ 102 w 199"/>
                    <a:gd name="T51" fmla="*/ 26 h 53"/>
                    <a:gd name="T52" fmla="*/ 90 w 199"/>
                    <a:gd name="T53" fmla="*/ 26 h 53"/>
                    <a:gd name="T54" fmla="*/ 78 w 199"/>
                    <a:gd name="T55" fmla="*/ 26 h 53"/>
                    <a:gd name="T56" fmla="*/ 66 w 199"/>
                    <a:gd name="T57" fmla="*/ 28 h 53"/>
                    <a:gd name="T58" fmla="*/ 54 w 199"/>
                    <a:gd name="T59" fmla="*/ 30 h 53"/>
                    <a:gd name="T60" fmla="*/ 38 w 199"/>
                    <a:gd name="T61" fmla="*/ 36 h 53"/>
                    <a:gd name="T62" fmla="*/ 26 w 199"/>
                    <a:gd name="T63" fmla="*/ 38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9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2" y="0"/>
                      </a:lnTo>
                      <a:lnTo>
                        <a:pt x="94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2" y="6"/>
                      </a:lnTo>
                      <a:lnTo>
                        <a:pt x="154" y="8"/>
                      </a:lnTo>
                      <a:lnTo>
                        <a:pt x="166" y="12"/>
                      </a:lnTo>
                      <a:lnTo>
                        <a:pt x="180" y="18"/>
                      </a:lnTo>
                      <a:lnTo>
                        <a:pt x="190" y="22"/>
                      </a:lnTo>
                      <a:lnTo>
                        <a:pt x="198" y="28"/>
                      </a:lnTo>
                      <a:lnTo>
                        <a:pt x="198" y="50"/>
                      </a:lnTo>
                      <a:lnTo>
                        <a:pt x="192" y="48"/>
                      </a:lnTo>
                      <a:lnTo>
                        <a:pt x="182" y="44"/>
                      </a:lnTo>
                      <a:lnTo>
                        <a:pt x="170" y="40"/>
                      </a:lnTo>
                      <a:lnTo>
                        <a:pt x="158" y="36"/>
                      </a:lnTo>
                      <a:lnTo>
                        <a:pt x="144" y="32"/>
                      </a:lnTo>
                      <a:lnTo>
                        <a:pt x="130" y="28"/>
                      </a:lnTo>
                      <a:lnTo>
                        <a:pt x="114" y="26"/>
                      </a:lnTo>
                      <a:lnTo>
                        <a:pt x="102" y="26"/>
                      </a:lnTo>
                      <a:lnTo>
                        <a:pt x="90" y="26"/>
                      </a:lnTo>
                      <a:lnTo>
                        <a:pt x="78" y="26"/>
                      </a:lnTo>
                      <a:lnTo>
                        <a:pt x="66" y="28"/>
                      </a:lnTo>
                      <a:lnTo>
                        <a:pt x="54" y="30"/>
                      </a:lnTo>
                      <a:lnTo>
                        <a:pt x="38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12" name="Freeform 32"/>
                <p:cNvSpPr>
                  <a:spLocks/>
                </p:cNvSpPr>
                <p:nvPr/>
              </p:nvSpPr>
              <p:spPr bwMode="auto">
                <a:xfrm>
                  <a:off x="4781" y="2775"/>
                  <a:ext cx="199" cy="53"/>
                </a:xfrm>
                <a:custGeom>
                  <a:avLst/>
                  <a:gdLst>
                    <a:gd name="T0" fmla="*/ 0 w 199"/>
                    <a:gd name="T1" fmla="*/ 24 h 53"/>
                    <a:gd name="T2" fmla="*/ 6 w 199"/>
                    <a:gd name="T3" fmla="*/ 22 h 53"/>
                    <a:gd name="T4" fmla="*/ 14 w 199"/>
                    <a:gd name="T5" fmla="*/ 18 h 53"/>
                    <a:gd name="T6" fmla="*/ 24 w 199"/>
                    <a:gd name="T7" fmla="*/ 14 h 53"/>
                    <a:gd name="T8" fmla="*/ 38 w 199"/>
                    <a:gd name="T9" fmla="*/ 10 h 53"/>
                    <a:gd name="T10" fmla="*/ 50 w 199"/>
                    <a:gd name="T11" fmla="*/ 6 h 53"/>
                    <a:gd name="T12" fmla="*/ 66 w 199"/>
                    <a:gd name="T13" fmla="*/ 2 h 53"/>
                    <a:gd name="T14" fmla="*/ 82 w 199"/>
                    <a:gd name="T15" fmla="*/ 0 h 53"/>
                    <a:gd name="T16" fmla="*/ 94 w 199"/>
                    <a:gd name="T17" fmla="*/ 0 h 53"/>
                    <a:gd name="T18" fmla="*/ 112 w 199"/>
                    <a:gd name="T19" fmla="*/ 0 h 53"/>
                    <a:gd name="T20" fmla="*/ 128 w 199"/>
                    <a:gd name="T21" fmla="*/ 2 h 53"/>
                    <a:gd name="T22" fmla="*/ 142 w 199"/>
                    <a:gd name="T23" fmla="*/ 4 h 53"/>
                    <a:gd name="T24" fmla="*/ 154 w 199"/>
                    <a:gd name="T25" fmla="*/ 8 h 53"/>
                    <a:gd name="T26" fmla="*/ 166 w 199"/>
                    <a:gd name="T27" fmla="*/ 12 h 53"/>
                    <a:gd name="T28" fmla="*/ 180 w 199"/>
                    <a:gd name="T29" fmla="*/ 18 h 53"/>
                    <a:gd name="T30" fmla="*/ 190 w 199"/>
                    <a:gd name="T31" fmla="*/ 22 h 53"/>
                    <a:gd name="T32" fmla="*/ 198 w 199"/>
                    <a:gd name="T33" fmla="*/ 26 h 53"/>
                    <a:gd name="T34" fmla="*/ 198 w 199"/>
                    <a:gd name="T35" fmla="*/ 50 h 53"/>
                    <a:gd name="T36" fmla="*/ 192 w 199"/>
                    <a:gd name="T37" fmla="*/ 46 h 53"/>
                    <a:gd name="T38" fmla="*/ 182 w 199"/>
                    <a:gd name="T39" fmla="*/ 44 h 53"/>
                    <a:gd name="T40" fmla="*/ 170 w 199"/>
                    <a:gd name="T41" fmla="*/ 40 h 53"/>
                    <a:gd name="T42" fmla="*/ 158 w 199"/>
                    <a:gd name="T43" fmla="*/ 36 h 53"/>
                    <a:gd name="T44" fmla="*/ 144 w 199"/>
                    <a:gd name="T45" fmla="*/ 32 h 53"/>
                    <a:gd name="T46" fmla="*/ 130 w 199"/>
                    <a:gd name="T47" fmla="*/ 28 h 53"/>
                    <a:gd name="T48" fmla="*/ 114 w 199"/>
                    <a:gd name="T49" fmla="*/ 24 h 53"/>
                    <a:gd name="T50" fmla="*/ 102 w 199"/>
                    <a:gd name="T51" fmla="*/ 24 h 53"/>
                    <a:gd name="T52" fmla="*/ 90 w 199"/>
                    <a:gd name="T53" fmla="*/ 24 h 53"/>
                    <a:gd name="T54" fmla="*/ 78 w 199"/>
                    <a:gd name="T55" fmla="*/ 24 h 53"/>
                    <a:gd name="T56" fmla="*/ 66 w 199"/>
                    <a:gd name="T57" fmla="*/ 26 h 53"/>
                    <a:gd name="T58" fmla="*/ 54 w 199"/>
                    <a:gd name="T59" fmla="*/ 32 h 53"/>
                    <a:gd name="T60" fmla="*/ 38 w 199"/>
                    <a:gd name="T61" fmla="*/ 34 h 53"/>
                    <a:gd name="T62" fmla="*/ 26 w 199"/>
                    <a:gd name="T63" fmla="*/ 40 h 53"/>
                    <a:gd name="T64" fmla="*/ 14 w 199"/>
                    <a:gd name="T65" fmla="*/ 44 h 53"/>
                    <a:gd name="T66" fmla="*/ 0 w 199"/>
                    <a:gd name="T67" fmla="*/ 52 h 53"/>
                    <a:gd name="T68" fmla="*/ 0 w 199"/>
                    <a:gd name="T69" fmla="*/ 2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9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2" y="0"/>
                      </a:lnTo>
                      <a:lnTo>
                        <a:pt x="94" y="0"/>
                      </a:lnTo>
                      <a:lnTo>
                        <a:pt x="112" y="0"/>
                      </a:lnTo>
                      <a:lnTo>
                        <a:pt x="128" y="2"/>
                      </a:lnTo>
                      <a:lnTo>
                        <a:pt x="142" y="4"/>
                      </a:lnTo>
                      <a:lnTo>
                        <a:pt x="154" y="8"/>
                      </a:lnTo>
                      <a:lnTo>
                        <a:pt x="166" y="12"/>
                      </a:lnTo>
                      <a:lnTo>
                        <a:pt x="180" y="18"/>
                      </a:lnTo>
                      <a:lnTo>
                        <a:pt x="190" y="22"/>
                      </a:lnTo>
                      <a:lnTo>
                        <a:pt x="198" y="26"/>
                      </a:lnTo>
                      <a:lnTo>
                        <a:pt x="198" y="50"/>
                      </a:lnTo>
                      <a:lnTo>
                        <a:pt x="192" y="46"/>
                      </a:lnTo>
                      <a:lnTo>
                        <a:pt x="182" y="44"/>
                      </a:lnTo>
                      <a:lnTo>
                        <a:pt x="170" y="40"/>
                      </a:lnTo>
                      <a:lnTo>
                        <a:pt x="158" y="36"/>
                      </a:lnTo>
                      <a:lnTo>
                        <a:pt x="144" y="32"/>
                      </a:lnTo>
                      <a:lnTo>
                        <a:pt x="130" y="28"/>
                      </a:lnTo>
                      <a:lnTo>
                        <a:pt x="114" y="24"/>
                      </a:lnTo>
                      <a:lnTo>
                        <a:pt x="102" y="24"/>
                      </a:lnTo>
                      <a:lnTo>
                        <a:pt x="90" y="24"/>
                      </a:lnTo>
                      <a:lnTo>
                        <a:pt x="78" y="24"/>
                      </a:lnTo>
                      <a:lnTo>
                        <a:pt x="66" y="26"/>
                      </a:lnTo>
                      <a:lnTo>
                        <a:pt x="54" y="32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grpSp>
          <p:nvGrpSpPr>
            <p:cNvPr id="762913" name="Group 33"/>
            <p:cNvGrpSpPr>
              <a:grpSpLocks/>
            </p:cNvGrpSpPr>
            <p:nvPr/>
          </p:nvGrpSpPr>
          <p:grpSpPr bwMode="auto">
            <a:xfrm>
              <a:off x="4979" y="2479"/>
              <a:ext cx="299" cy="1121"/>
              <a:chOff x="4979" y="2479"/>
              <a:chExt cx="299" cy="1121"/>
            </a:xfrm>
          </p:grpSpPr>
          <p:grpSp>
            <p:nvGrpSpPr>
              <p:cNvPr id="762914" name="Group 34"/>
              <p:cNvGrpSpPr>
                <a:grpSpLocks/>
              </p:cNvGrpSpPr>
              <p:nvPr/>
            </p:nvGrpSpPr>
            <p:grpSpPr bwMode="auto">
              <a:xfrm>
                <a:off x="4979" y="2479"/>
                <a:ext cx="299" cy="1121"/>
                <a:chOff x="4979" y="2479"/>
                <a:chExt cx="299" cy="1121"/>
              </a:xfrm>
            </p:grpSpPr>
            <p:sp>
              <p:nvSpPr>
                <p:cNvPr id="762915" name="Freeform 35"/>
                <p:cNvSpPr>
                  <a:spLocks/>
                </p:cNvSpPr>
                <p:nvPr/>
              </p:nvSpPr>
              <p:spPr bwMode="auto">
                <a:xfrm>
                  <a:off x="4979" y="2479"/>
                  <a:ext cx="203" cy="1121"/>
                </a:xfrm>
                <a:custGeom>
                  <a:avLst/>
                  <a:gdLst>
                    <a:gd name="T0" fmla="*/ 0 w 203"/>
                    <a:gd name="T1" fmla="*/ 1120 h 1121"/>
                    <a:gd name="T2" fmla="*/ 0 w 203"/>
                    <a:gd name="T3" fmla="*/ 24 h 1121"/>
                    <a:gd name="T4" fmla="*/ 12 w 203"/>
                    <a:gd name="T5" fmla="*/ 18 h 1121"/>
                    <a:gd name="T6" fmla="*/ 26 w 203"/>
                    <a:gd name="T7" fmla="*/ 12 h 1121"/>
                    <a:gd name="T8" fmla="*/ 48 w 203"/>
                    <a:gd name="T9" fmla="*/ 6 h 1121"/>
                    <a:gd name="T10" fmla="*/ 68 w 203"/>
                    <a:gd name="T11" fmla="*/ 2 h 1121"/>
                    <a:gd name="T12" fmla="*/ 84 w 203"/>
                    <a:gd name="T13" fmla="*/ 0 h 1121"/>
                    <a:gd name="T14" fmla="*/ 98 w 203"/>
                    <a:gd name="T15" fmla="*/ 0 h 1121"/>
                    <a:gd name="T16" fmla="*/ 108 w 203"/>
                    <a:gd name="T17" fmla="*/ 0 h 1121"/>
                    <a:gd name="T18" fmla="*/ 120 w 203"/>
                    <a:gd name="T19" fmla="*/ 0 h 1121"/>
                    <a:gd name="T20" fmla="*/ 132 w 203"/>
                    <a:gd name="T21" fmla="*/ 2 h 1121"/>
                    <a:gd name="T22" fmla="*/ 142 w 203"/>
                    <a:gd name="T23" fmla="*/ 4 h 1121"/>
                    <a:gd name="T24" fmla="*/ 148 w 203"/>
                    <a:gd name="T25" fmla="*/ 6 h 1121"/>
                    <a:gd name="T26" fmla="*/ 164 w 203"/>
                    <a:gd name="T27" fmla="*/ 10 h 1121"/>
                    <a:gd name="T28" fmla="*/ 184 w 203"/>
                    <a:gd name="T29" fmla="*/ 16 h 1121"/>
                    <a:gd name="T30" fmla="*/ 194 w 203"/>
                    <a:gd name="T31" fmla="*/ 22 h 1121"/>
                    <a:gd name="T32" fmla="*/ 202 w 203"/>
                    <a:gd name="T33" fmla="*/ 24 h 1121"/>
                    <a:gd name="T34" fmla="*/ 202 w 203"/>
                    <a:gd name="T35" fmla="*/ 1120 h 1121"/>
                    <a:gd name="T36" fmla="*/ 0 w 203"/>
                    <a:gd name="T37" fmla="*/ 1120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3" h="1121">
                      <a:moveTo>
                        <a:pt x="0" y="1120"/>
                      </a:moveTo>
                      <a:lnTo>
                        <a:pt x="0" y="24"/>
                      </a:lnTo>
                      <a:lnTo>
                        <a:pt x="12" y="18"/>
                      </a:lnTo>
                      <a:lnTo>
                        <a:pt x="26" y="12"/>
                      </a:lnTo>
                      <a:lnTo>
                        <a:pt x="48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132" y="2"/>
                      </a:lnTo>
                      <a:lnTo>
                        <a:pt x="142" y="4"/>
                      </a:lnTo>
                      <a:lnTo>
                        <a:pt x="148" y="6"/>
                      </a:lnTo>
                      <a:lnTo>
                        <a:pt x="164" y="10"/>
                      </a:lnTo>
                      <a:lnTo>
                        <a:pt x="184" y="16"/>
                      </a:lnTo>
                      <a:lnTo>
                        <a:pt x="194" y="22"/>
                      </a:lnTo>
                      <a:lnTo>
                        <a:pt x="202" y="24"/>
                      </a:lnTo>
                      <a:lnTo>
                        <a:pt x="202" y="1120"/>
                      </a:lnTo>
                      <a:lnTo>
                        <a:pt x="0" y="112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16" name="Freeform 36"/>
                <p:cNvSpPr>
                  <a:spLocks/>
                </p:cNvSpPr>
                <p:nvPr/>
              </p:nvSpPr>
              <p:spPr bwMode="auto">
                <a:xfrm>
                  <a:off x="5181" y="2507"/>
                  <a:ext cx="97" cy="1093"/>
                </a:xfrm>
                <a:custGeom>
                  <a:avLst/>
                  <a:gdLst>
                    <a:gd name="T0" fmla="*/ 0 w 97"/>
                    <a:gd name="T1" fmla="*/ 0 h 1093"/>
                    <a:gd name="T2" fmla="*/ 96 w 97"/>
                    <a:gd name="T3" fmla="*/ 174 h 1093"/>
                    <a:gd name="T4" fmla="*/ 96 w 97"/>
                    <a:gd name="T5" fmla="*/ 1092 h 1093"/>
                    <a:gd name="T6" fmla="*/ 0 w 97"/>
                    <a:gd name="T7" fmla="*/ 1092 h 1093"/>
                    <a:gd name="T8" fmla="*/ 0 w 97"/>
                    <a:gd name="T9" fmla="*/ 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1093">
                      <a:moveTo>
                        <a:pt x="0" y="0"/>
                      </a:moveTo>
                      <a:lnTo>
                        <a:pt x="96" y="174"/>
                      </a:lnTo>
                      <a:lnTo>
                        <a:pt x="96" y="1092"/>
                      </a:lnTo>
                      <a:lnTo>
                        <a:pt x="0" y="109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grpSp>
            <p:nvGrpSpPr>
              <p:cNvPr id="762917" name="Group 37"/>
              <p:cNvGrpSpPr>
                <a:grpSpLocks/>
              </p:cNvGrpSpPr>
              <p:nvPr/>
            </p:nvGrpSpPr>
            <p:grpSpPr bwMode="auto">
              <a:xfrm>
                <a:off x="4979" y="2775"/>
                <a:ext cx="203" cy="633"/>
                <a:chOff x="4979" y="2775"/>
                <a:chExt cx="203" cy="633"/>
              </a:xfrm>
            </p:grpSpPr>
            <p:sp>
              <p:nvSpPr>
                <p:cNvPr id="762918" name="Freeform 38"/>
                <p:cNvSpPr>
                  <a:spLocks/>
                </p:cNvSpPr>
                <p:nvPr/>
              </p:nvSpPr>
              <p:spPr bwMode="auto">
                <a:xfrm>
                  <a:off x="4979" y="3293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4 w 203"/>
                    <a:gd name="T3" fmla="*/ 22 h 53"/>
                    <a:gd name="T4" fmla="*/ 14 w 203"/>
                    <a:gd name="T5" fmla="*/ 16 h 53"/>
                    <a:gd name="T6" fmla="*/ 24 w 203"/>
                    <a:gd name="T7" fmla="*/ 14 h 53"/>
                    <a:gd name="T8" fmla="*/ 38 w 203"/>
                    <a:gd name="T9" fmla="*/ 8 h 53"/>
                    <a:gd name="T10" fmla="*/ 50 w 203"/>
                    <a:gd name="T11" fmla="*/ 6 h 53"/>
                    <a:gd name="T12" fmla="*/ 66 w 203"/>
                    <a:gd name="T13" fmla="*/ 0 h 53"/>
                    <a:gd name="T14" fmla="*/ 84 w 203"/>
                    <a:gd name="T15" fmla="*/ 0 h 53"/>
                    <a:gd name="T16" fmla="*/ 96 w 203"/>
                    <a:gd name="T17" fmla="*/ 0 h 53"/>
                    <a:gd name="T18" fmla="*/ 114 w 203"/>
                    <a:gd name="T19" fmla="*/ 0 h 53"/>
                    <a:gd name="T20" fmla="*/ 130 w 203"/>
                    <a:gd name="T21" fmla="*/ 0 h 53"/>
                    <a:gd name="T22" fmla="*/ 142 w 203"/>
                    <a:gd name="T23" fmla="*/ 4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4 w 203"/>
                    <a:gd name="T29" fmla="*/ 16 h 53"/>
                    <a:gd name="T30" fmla="*/ 194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6 w 203"/>
                    <a:gd name="T37" fmla="*/ 48 h 53"/>
                    <a:gd name="T38" fmla="*/ 186 w 203"/>
                    <a:gd name="T39" fmla="*/ 44 h 53"/>
                    <a:gd name="T40" fmla="*/ 176 w 203"/>
                    <a:gd name="T41" fmla="*/ 40 h 53"/>
                    <a:gd name="T42" fmla="*/ 162 w 203"/>
                    <a:gd name="T43" fmla="*/ 36 h 53"/>
                    <a:gd name="T44" fmla="*/ 146 w 203"/>
                    <a:gd name="T45" fmla="*/ 30 h 53"/>
                    <a:gd name="T46" fmla="*/ 130 w 203"/>
                    <a:gd name="T47" fmla="*/ 28 h 53"/>
                    <a:gd name="T48" fmla="*/ 116 w 203"/>
                    <a:gd name="T49" fmla="*/ 26 h 53"/>
                    <a:gd name="T50" fmla="*/ 104 w 203"/>
                    <a:gd name="T51" fmla="*/ 26 h 53"/>
                    <a:gd name="T52" fmla="*/ 92 w 203"/>
                    <a:gd name="T53" fmla="*/ 26 h 53"/>
                    <a:gd name="T54" fmla="*/ 80 w 203"/>
                    <a:gd name="T55" fmla="*/ 26 h 53"/>
                    <a:gd name="T56" fmla="*/ 66 w 203"/>
                    <a:gd name="T57" fmla="*/ 26 h 53"/>
                    <a:gd name="T58" fmla="*/ 52 w 203"/>
                    <a:gd name="T59" fmla="*/ 30 h 53"/>
                    <a:gd name="T60" fmla="*/ 38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6"/>
                      </a:moveTo>
                      <a:lnTo>
                        <a:pt x="4" y="22"/>
                      </a:lnTo>
                      <a:lnTo>
                        <a:pt x="14" y="16"/>
                      </a:lnTo>
                      <a:lnTo>
                        <a:pt x="24" y="14"/>
                      </a:lnTo>
                      <a:lnTo>
                        <a:pt x="38" y="8"/>
                      </a:lnTo>
                      <a:lnTo>
                        <a:pt x="50" y="6"/>
                      </a:lnTo>
                      <a:lnTo>
                        <a:pt x="66" y="0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114" y="0"/>
                      </a:lnTo>
                      <a:lnTo>
                        <a:pt x="130" y="0"/>
                      </a:lnTo>
                      <a:lnTo>
                        <a:pt x="142" y="4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4" y="16"/>
                      </a:lnTo>
                      <a:lnTo>
                        <a:pt x="194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6" y="48"/>
                      </a:lnTo>
                      <a:lnTo>
                        <a:pt x="186" y="44"/>
                      </a:lnTo>
                      <a:lnTo>
                        <a:pt x="176" y="40"/>
                      </a:lnTo>
                      <a:lnTo>
                        <a:pt x="162" y="36"/>
                      </a:lnTo>
                      <a:lnTo>
                        <a:pt x="146" y="30"/>
                      </a:lnTo>
                      <a:lnTo>
                        <a:pt x="130" y="28"/>
                      </a:lnTo>
                      <a:lnTo>
                        <a:pt x="116" y="26"/>
                      </a:lnTo>
                      <a:lnTo>
                        <a:pt x="104" y="26"/>
                      </a:lnTo>
                      <a:lnTo>
                        <a:pt x="92" y="26"/>
                      </a:lnTo>
                      <a:lnTo>
                        <a:pt x="80" y="26"/>
                      </a:lnTo>
                      <a:lnTo>
                        <a:pt x="66" y="26"/>
                      </a:lnTo>
                      <a:lnTo>
                        <a:pt x="52" y="30"/>
                      </a:lnTo>
                      <a:lnTo>
                        <a:pt x="38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19" name="Freeform 39"/>
                <p:cNvSpPr>
                  <a:spLocks/>
                </p:cNvSpPr>
                <p:nvPr/>
              </p:nvSpPr>
              <p:spPr bwMode="auto">
                <a:xfrm>
                  <a:off x="4979" y="3355"/>
                  <a:ext cx="203" cy="53"/>
                </a:xfrm>
                <a:custGeom>
                  <a:avLst/>
                  <a:gdLst>
                    <a:gd name="T0" fmla="*/ 0 w 203"/>
                    <a:gd name="T1" fmla="*/ 26 h 53"/>
                    <a:gd name="T2" fmla="*/ 6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2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8 w 203"/>
                    <a:gd name="T13" fmla="*/ 2 h 53"/>
                    <a:gd name="T14" fmla="*/ 84 w 203"/>
                    <a:gd name="T15" fmla="*/ 0 h 53"/>
                    <a:gd name="T16" fmla="*/ 98 w 203"/>
                    <a:gd name="T17" fmla="*/ 0 h 53"/>
                    <a:gd name="T18" fmla="*/ 116 w 203"/>
                    <a:gd name="T19" fmla="*/ 0 h 53"/>
                    <a:gd name="T20" fmla="*/ 130 w 203"/>
                    <a:gd name="T21" fmla="*/ 2 h 53"/>
                    <a:gd name="T22" fmla="*/ 144 w 203"/>
                    <a:gd name="T23" fmla="*/ 6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6 w 203"/>
                    <a:gd name="T29" fmla="*/ 18 h 53"/>
                    <a:gd name="T30" fmla="*/ 196 w 203"/>
                    <a:gd name="T31" fmla="*/ 22 h 53"/>
                    <a:gd name="T32" fmla="*/ 202 w 203"/>
                    <a:gd name="T33" fmla="*/ 28 h 53"/>
                    <a:gd name="T34" fmla="*/ 202 w 203"/>
                    <a:gd name="T35" fmla="*/ 50 h 53"/>
                    <a:gd name="T36" fmla="*/ 198 w 203"/>
                    <a:gd name="T37" fmla="*/ 48 h 53"/>
                    <a:gd name="T38" fmla="*/ 188 w 203"/>
                    <a:gd name="T39" fmla="*/ 44 h 53"/>
                    <a:gd name="T40" fmla="*/ 176 w 203"/>
                    <a:gd name="T41" fmla="*/ 40 h 53"/>
                    <a:gd name="T42" fmla="*/ 164 w 203"/>
                    <a:gd name="T43" fmla="*/ 36 h 53"/>
                    <a:gd name="T44" fmla="*/ 148 w 203"/>
                    <a:gd name="T45" fmla="*/ 32 h 53"/>
                    <a:gd name="T46" fmla="*/ 132 w 203"/>
                    <a:gd name="T47" fmla="*/ 28 h 53"/>
                    <a:gd name="T48" fmla="*/ 118 w 203"/>
                    <a:gd name="T49" fmla="*/ 26 h 53"/>
                    <a:gd name="T50" fmla="*/ 104 w 203"/>
                    <a:gd name="T51" fmla="*/ 26 h 53"/>
                    <a:gd name="T52" fmla="*/ 94 w 203"/>
                    <a:gd name="T53" fmla="*/ 26 h 53"/>
                    <a:gd name="T54" fmla="*/ 80 w 203"/>
                    <a:gd name="T55" fmla="*/ 26 h 53"/>
                    <a:gd name="T56" fmla="*/ 68 w 203"/>
                    <a:gd name="T57" fmla="*/ 28 h 53"/>
                    <a:gd name="T58" fmla="*/ 54 w 203"/>
                    <a:gd name="T59" fmla="*/ 30 h 53"/>
                    <a:gd name="T60" fmla="*/ 40 w 203"/>
                    <a:gd name="T61" fmla="*/ 36 h 53"/>
                    <a:gd name="T62" fmla="*/ 26 w 203"/>
                    <a:gd name="T63" fmla="*/ 38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6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2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6" y="0"/>
                      </a:lnTo>
                      <a:lnTo>
                        <a:pt x="130" y="2"/>
                      </a:lnTo>
                      <a:lnTo>
                        <a:pt x="144" y="6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6" y="18"/>
                      </a:lnTo>
                      <a:lnTo>
                        <a:pt x="196" y="22"/>
                      </a:lnTo>
                      <a:lnTo>
                        <a:pt x="202" y="28"/>
                      </a:lnTo>
                      <a:lnTo>
                        <a:pt x="202" y="50"/>
                      </a:lnTo>
                      <a:lnTo>
                        <a:pt x="198" y="48"/>
                      </a:lnTo>
                      <a:lnTo>
                        <a:pt x="188" y="44"/>
                      </a:lnTo>
                      <a:lnTo>
                        <a:pt x="176" y="40"/>
                      </a:lnTo>
                      <a:lnTo>
                        <a:pt x="164" y="36"/>
                      </a:lnTo>
                      <a:lnTo>
                        <a:pt x="148" y="32"/>
                      </a:lnTo>
                      <a:lnTo>
                        <a:pt x="132" y="28"/>
                      </a:lnTo>
                      <a:lnTo>
                        <a:pt x="118" y="26"/>
                      </a:lnTo>
                      <a:lnTo>
                        <a:pt x="104" y="26"/>
                      </a:lnTo>
                      <a:lnTo>
                        <a:pt x="94" y="26"/>
                      </a:lnTo>
                      <a:lnTo>
                        <a:pt x="80" y="26"/>
                      </a:lnTo>
                      <a:lnTo>
                        <a:pt x="68" y="28"/>
                      </a:lnTo>
                      <a:lnTo>
                        <a:pt x="54" y="30"/>
                      </a:lnTo>
                      <a:lnTo>
                        <a:pt x="40" y="36"/>
                      </a:lnTo>
                      <a:lnTo>
                        <a:pt x="26" y="38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  <p:sp>
              <p:nvSpPr>
                <p:cNvPr id="762920" name="Freeform 40"/>
                <p:cNvSpPr>
                  <a:spLocks/>
                </p:cNvSpPr>
                <p:nvPr/>
              </p:nvSpPr>
              <p:spPr bwMode="auto">
                <a:xfrm>
                  <a:off x="4979" y="2775"/>
                  <a:ext cx="203" cy="53"/>
                </a:xfrm>
                <a:custGeom>
                  <a:avLst/>
                  <a:gdLst>
                    <a:gd name="T0" fmla="*/ 0 w 203"/>
                    <a:gd name="T1" fmla="*/ 24 h 53"/>
                    <a:gd name="T2" fmla="*/ 6 w 203"/>
                    <a:gd name="T3" fmla="*/ 22 h 53"/>
                    <a:gd name="T4" fmla="*/ 14 w 203"/>
                    <a:gd name="T5" fmla="*/ 18 h 53"/>
                    <a:gd name="T6" fmla="*/ 24 w 203"/>
                    <a:gd name="T7" fmla="*/ 14 h 53"/>
                    <a:gd name="T8" fmla="*/ 38 w 203"/>
                    <a:gd name="T9" fmla="*/ 10 h 53"/>
                    <a:gd name="T10" fmla="*/ 50 w 203"/>
                    <a:gd name="T11" fmla="*/ 6 h 53"/>
                    <a:gd name="T12" fmla="*/ 68 w 203"/>
                    <a:gd name="T13" fmla="*/ 2 h 53"/>
                    <a:gd name="T14" fmla="*/ 84 w 203"/>
                    <a:gd name="T15" fmla="*/ 0 h 53"/>
                    <a:gd name="T16" fmla="*/ 98 w 203"/>
                    <a:gd name="T17" fmla="*/ 0 h 53"/>
                    <a:gd name="T18" fmla="*/ 116 w 203"/>
                    <a:gd name="T19" fmla="*/ 0 h 53"/>
                    <a:gd name="T20" fmla="*/ 130 w 203"/>
                    <a:gd name="T21" fmla="*/ 2 h 53"/>
                    <a:gd name="T22" fmla="*/ 144 w 203"/>
                    <a:gd name="T23" fmla="*/ 4 h 53"/>
                    <a:gd name="T24" fmla="*/ 156 w 203"/>
                    <a:gd name="T25" fmla="*/ 8 h 53"/>
                    <a:gd name="T26" fmla="*/ 170 w 203"/>
                    <a:gd name="T27" fmla="*/ 12 h 53"/>
                    <a:gd name="T28" fmla="*/ 186 w 203"/>
                    <a:gd name="T29" fmla="*/ 18 h 53"/>
                    <a:gd name="T30" fmla="*/ 196 w 203"/>
                    <a:gd name="T31" fmla="*/ 22 h 53"/>
                    <a:gd name="T32" fmla="*/ 202 w 203"/>
                    <a:gd name="T33" fmla="*/ 26 h 53"/>
                    <a:gd name="T34" fmla="*/ 202 w 203"/>
                    <a:gd name="T35" fmla="*/ 50 h 53"/>
                    <a:gd name="T36" fmla="*/ 198 w 203"/>
                    <a:gd name="T37" fmla="*/ 46 h 53"/>
                    <a:gd name="T38" fmla="*/ 188 w 203"/>
                    <a:gd name="T39" fmla="*/ 44 h 53"/>
                    <a:gd name="T40" fmla="*/ 176 w 203"/>
                    <a:gd name="T41" fmla="*/ 40 h 53"/>
                    <a:gd name="T42" fmla="*/ 164 w 203"/>
                    <a:gd name="T43" fmla="*/ 36 h 53"/>
                    <a:gd name="T44" fmla="*/ 148 w 203"/>
                    <a:gd name="T45" fmla="*/ 32 h 53"/>
                    <a:gd name="T46" fmla="*/ 132 w 203"/>
                    <a:gd name="T47" fmla="*/ 28 h 53"/>
                    <a:gd name="T48" fmla="*/ 118 w 203"/>
                    <a:gd name="T49" fmla="*/ 24 h 53"/>
                    <a:gd name="T50" fmla="*/ 104 w 203"/>
                    <a:gd name="T51" fmla="*/ 24 h 53"/>
                    <a:gd name="T52" fmla="*/ 94 w 203"/>
                    <a:gd name="T53" fmla="*/ 24 h 53"/>
                    <a:gd name="T54" fmla="*/ 80 w 203"/>
                    <a:gd name="T55" fmla="*/ 24 h 53"/>
                    <a:gd name="T56" fmla="*/ 68 w 203"/>
                    <a:gd name="T57" fmla="*/ 26 h 53"/>
                    <a:gd name="T58" fmla="*/ 54 w 203"/>
                    <a:gd name="T59" fmla="*/ 32 h 53"/>
                    <a:gd name="T60" fmla="*/ 40 w 203"/>
                    <a:gd name="T61" fmla="*/ 34 h 53"/>
                    <a:gd name="T62" fmla="*/ 26 w 203"/>
                    <a:gd name="T63" fmla="*/ 40 h 53"/>
                    <a:gd name="T64" fmla="*/ 14 w 203"/>
                    <a:gd name="T65" fmla="*/ 44 h 53"/>
                    <a:gd name="T66" fmla="*/ 0 w 203"/>
                    <a:gd name="T67" fmla="*/ 52 h 53"/>
                    <a:gd name="T68" fmla="*/ 0 w 203"/>
                    <a:gd name="T69" fmla="*/ 2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3" h="53">
                      <a:moveTo>
                        <a:pt x="0" y="24"/>
                      </a:moveTo>
                      <a:lnTo>
                        <a:pt x="6" y="22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8" y="10"/>
                      </a:lnTo>
                      <a:lnTo>
                        <a:pt x="50" y="6"/>
                      </a:lnTo>
                      <a:lnTo>
                        <a:pt x="68" y="2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6" y="0"/>
                      </a:lnTo>
                      <a:lnTo>
                        <a:pt x="130" y="2"/>
                      </a:lnTo>
                      <a:lnTo>
                        <a:pt x="144" y="4"/>
                      </a:lnTo>
                      <a:lnTo>
                        <a:pt x="156" y="8"/>
                      </a:lnTo>
                      <a:lnTo>
                        <a:pt x="170" y="12"/>
                      </a:lnTo>
                      <a:lnTo>
                        <a:pt x="186" y="18"/>
                      </a:lnTo>
                      <a:lnTo>
                        <a:pt x="196" y="22"/>
                      </a:lnTo>
                      <a:lnTo>
                        <a:pt x="202" y="26"/>
                      </a:lnTo>
                      <a:lnTo>
                        <a:pt x="202" y="50"/>
                      </a:lnTo>
                      <a:lnTo>
                        <a:pt x="198" y="46"/>
                      </a:lnTo>
                      <a:lnTo>
                        <a:pt x="188" y="44"/>
                      </a:lnTo>
                      <a:lnTo>
                        <a:pt x="176" y="40"/>
                      </a:lnTo>
                      <a:lnTo>
                        <a:pt x="164" y="36"/>
                      </a:lnTo>
                      <a:lnTo>
                        <a:pt x="148" y="32"/>
                      </a:lnTo>
                      <a:lnTo>
                        <a:pt x="132" y="28"/>
                      </a:lnTo>
                      <a:lnTo>
                        <a:pt x="118" y="24"/>
                      </a:lnTo>
                      <a:lnTo>
                        <a:pt x="104" y="24"/>
                      </a:lnTo>
                      <a:lnTo>
                        <a:pt x="94" y="24"/>
                      </a:lnTo>
                      <a:lnTo>
                        <a:pt x="80" y="24"/>
                      </a:lnTo>
                      <a:lnTo>
                        <a:pt x="68" y="26"/>
                      </a:lnTo>
                      <a:lnTo>
                        <a:pt x="54" y="32"/>
                      </a:lnTo>
                      <a:lnTo>
                        <a:pt x="40" y="34"/>
                      </a:lnTo>
                      <a:lnTo>
                        <a:pt x="26" y="40"/>
                      </a:lnTo>
                      <a:lnTo>
                        <a:pt x="14" y="44"/>
                      </a:lnTo>
                      <a:lnTo>
                        <a:pt x="0" y="5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</p:grpSp>
        <p:sp>
          <p:nvSpPr>
            <p:cNvPr id="762921" name="Freeform 41"/>
            <p:cNvSpPr>
              <a:spLocks/>
            </p:cNvSpPr>
            <p:nvPr/>
          </p:nvSpPr>
          <p:spPr bwMode="auto">
            <a:xfrm>
              <a:off x="4061" y="3063"/>
              <a:ext cx="319" cy="537"/>
            </a:xfrm>
            <a:custGeom>
              <a:avLst/>
              <a:gdLst>
                <a:gd name="T0" fmla="*/ 318 w 319"/>
                <a:gd name="T1" fmla="*/ 0 h 537"/>
                <a:gd name="T2" fmla="*/ 254 w 319"/>
                <a:gd name="T3" fmla="*/ 0 h 537"/>
                <a:gd name="T4" fmla="*/ 254 w 319"/>
                <a:gd name="T5" fmla="*/ 462 h 537"/>
                <a:gd name="T6" fmla="*/ 0 w 319"/>
                <a:gd name="T7" fmla="*/ 462 h 537"/>
                <a:gd name="T8" fmla="*/ 0 w 319"/>
                <a:gd name="T9" fmla="*/ 536 h 537"/>
                <a:gd name="T10" fmla="*/ 318 w 319"/>
                <a:gd name="T11" fmla="*/ 536 h 537"/>
                <a:gd name="T12" fmla="*/ 318 w 319"/>
                <a:gd name="T1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537">
                  <a:moveTo>
                    <a:pt x="318" y="0"/>
                  </a:moveTo>
                  <a:lnTo>
                    <a:pt x="254" y="0"/>
                  </a:lnTo>
                  <a:lnTo>
                    <a:pt x="254" y="462"/>
                  </a:lnTo>
                  <a:lnTo>
                    <a:pt x="0" y="462"/>
                  </a:lnTo>
                  <a:lnTo>
                    <a:pt x="0" y="536"/>
                  </a:lnTo>
                  <a:lnTo>
                    <a:pt x="318" y="536"/>
                  </a:lnTo>
                  <a:lnTo>
                    <a:pt x="318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762922" name="Group 42"/>
            <p:cNvGrpSpPr>
              <a:grpSpLocks/>
            </p:cNvGrpSpPr>
            <p:nvPr/>
          </p:nvGrpSpPr>
          <p:grpSpPr bwMode="auto">
            <a:xfrm>
              <a:off x="5189" y="3059"/>
              <a:ext cx="319" cy="541"/>
              <a:chOff x="5189" y="3059"/>
              <a:chExt cx="319" cy="541"/>
            </a:xfrm>
          </p:grpSpPr>
          <p:sp>
            <p:nvSpPr>
              <p:cNvPr id="762923" name="Freeform 43"/>
              <p:cNvSpPr>
                <a:spLocks/>
              </p:cNvSpPr>
              <p:nvPr/>
            </p:nvSpPr>
            <p:spPr bwMode="auto">
              <a:xfrm>
                <a:off x="5253" y="3059"/>
                <a:ext cx="255" cy="541"/>
              </a:xfrm>
              <a:custGeom>
                <a:avLst/>
                <a:gdLst>
                  <a:gd name="T0" fmla="*/ 0 w 255"/>
                  <a:gd name="T1" fmla="*/ 0 h 541"/>
                  <a:gd name="T2" fmla="*/ 84 w 255"/>
                  <a:gd name="T3" fmla="*/ 164 h 541"/>
                  <a:gd name="T4" fmla="*/ 84 w 255"/>
                  <a:gd name="T5" fmla="*/ 476 h 541"/>
                  <a:gd name="T6" fmla="*/ 254 w 255"/>
                  <a:gd name="T7" fmla="*/ 476 h 541"/>
                  <a:gd name="T8" fmla="*/ 254 w 255"/>
                  <a:gd name="T9" fmla="*/ 540 h 541"/>
                  <a:gd name="T10" fmla="*/ 0 w 255"/>
                  <a:gd name="T11" fmla="*/ 540 h 541"/>
                  <a:gd name="T12" fmla="*/ 0 w 255"/>
                  <a:gd name="T13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" h="541">
                    <a:moveTo>
                      <a:pt x="0" y="0"/>
                    </a:moveTo>
                    <a:lnTo>
                      <a:pt x="84" y="164"/>
                    </a:lnTo>
                    <a:lnTo>
                      <a:pt x="84" y="476"/>
                    </a:lnTo>
                    <a:lnTo>
                      <a:pt x="254" y="476"/>
                    </a:lnTo>
                    <a:lnTo>
                      <a:pt x="254" y="540"/>
                    </a:lnTo>
                    <a:lnTo>
                      <a:pt x="0" y="54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762924" name="Freeform 44"/>
              <p:cNvSpPr>
                <a:spLocks/>
              </p:cNvSpPr>
              <p:nvPr/>
            </p:nvSpPr>
            <p:spPr bwMode="auto">
              <a:xfrm>
                <a:off x="5189" y="3059"/>
                <a:ext cx="319" cy="539"/>
              </a:xfrm>
              <a:custGeom>
                <a:avLst/>
                <a:gdLst>
                  <a:gd name="T0" fmla="*/ 0 w 319"/>
                  <a:gd name="T1" fmla="*/ 0 h 539"/>
                  <a:gd name="T2" fmla="*/ 64 w 319"/>
                  <a:gd name="T3" fmla="*/ 0 h 539"/>
                  <a:gd name="T4" fmla="*/ 64 w 319"/>
                  <a:gd name="T5" fmla="*/ 464 h 539"/>
                  <a:gd name="T6" fmla="*/ 318 w 319"/>
                  <a:gd name="T7" fmla="*/ 464 h 539"/>
                  <a:gd name="T8" fmla="*/ 318 w 319"/>
                  <a:gd name="T9" fmla="*/ 538 h 539"/>
                  <a:gd name="T10" fmla="*/ 0 w 319"/>
                  <a:gd name="T11" fmla="*/ 538 h 539"/>
                  <a:gd name="T12" fmla="*/ 0 w 319"/>
                  <a:gd name="T13" fmla="*/ 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539">
                    <a:moveTo>
                      <a:pt x="0" y="0"/>
                    </a:moveTo>
                    <a:lnTo>
                      <a:pt x="64" y="0"/>
                    </a:lnTo>
                    <a:lnTo>
                      <a:pt x="64" y="464"/>
                    </a:lnTo>
                    <a:lnTo>
                      <a:pt x="318" y="464"/>
                    </a:lnTo>
                    <a:lnTo>
                      <a:pt x="318" y="538"/>
                    </a:lnTo>
                    <a:lnTo>
                      <a:pt x="0" y="53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</p:grpSp>
      <p:sp>
        <p:nvSpPr>
          <p:cNvPr id="762925" name="Line 45"/>
          <p:cNvSpPr>
            <a:spLocks noChangeShapeType="1"/>
          </p:cNvSpPr>
          <p:nvPr/>
        </p:nvSpPr>
        <p:spPr bwMode="auto">
          <a:xfrm>
            <a:off x="4215900" y="2390775"/>
            <a:ext cx="9144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pic>
        <p:nvPicPr>
          <p:cNvPr id="762926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75" y="2833688"/>
            <a:ext cx="22479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894" y="692696"/>
            <a:ext cx="7391400" cy="7667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GB" sz="3600" dirty="0"/>
              <a:t>Organisation of cadastral surveying</a:t>
            </a:r>
          </a:p>
        </p:txBody>
      </p:sp>
      <p:sp>
        <p:nvSpPr>
          <p:cNvPr id="765955" name="AutoShape 3"/>
          <p:cNvSpPr>
            <a:spLocks noChangeArrowheads="1"/>
          </p:cNvSpPr>
          <p:nvPr/>
        </p:nvSpPr>
        <p:spPr bwMode="auto">
          <a:xfrm>
            <a:off x="2038350" y="1719323"/>
            <a:ext cx="5678488" cy="4951413"/>
          </a:xfrm>
          <a:prstGeom prst="flowChartExtract">
            <a:avLst/>
          </a:prstGeom>
          <a:solidFill>
            <a:srgbClr val="FFCCCC"/>
          </a:solidFill>
          <a:ln w="9525">
            <a:solidFill>
              <a:srgbClr val="FFD5D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65956" name="Rectangle 4"/>
          <p:cNvSpPr>
            <a:spLocks noChangeArrowheads="1"/>
          </p:cNvSpPr>
          <p:nvPr/>
        </p:nvSpPr>
        <p:spPr bwMode="auto">
          <a:xfrm>
            <a:off x="4092575" y="1760598"/>
            <a:ext cx="1590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 b="1" i="1">
                <a:solidFill>
                  <a:srgbClr val="000000"/>
                </a:solidFill>
              </a:rPr>
              <a:t>Organisation</a:t>
            </a:r>
          </a:p>
        </p:txBody>
      </p:sp>
      <p:sp>
        <p:nvSpPr>
          <p:cNvPr id="765957" name="Rectangle 5"/>
          <p:cNvSpPr>
            <a:spLocks noChangeArrowheads="1"/>
          </p:cNvSpPr>
          <p:nvPr/>
        </p:nvSpPr>
        <p:spPr bwMode="auto">
          <a:xfrm>
            <a:off x="352425" y="2586098"/>
            <a:ext cx="1730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Confederation</a:t>
            </a:r>
          </a:p>
        </p:txBody>
      </p:sp>
      <p:sp>
        <p:nvSpPr>
          <p:cNvPr id="765958" name="Rectangle 6"/>
          <p:cNvSpPr>
            <a:spLocks noChangeArrowheads="1"/>
          </p:cNvSpPr>
          <p:nvPr/>
        </p:nvSpPr>
        <p:spPr bwMode="auto">
          <a:xfrm>
            <a:off x="352425" y="3819586"/>
            <a:ext cx="9683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Canton</a:t>
            </a:r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>
            <a:off x="352425" y="1733611"/>
            <a:ext cx="765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 b="1" i="1" dirty="0">
                <a:solidFill>
                  <a:srgbClr val="000000"/>
                </a:solidFill>
              </a:rPr>
              <a:t>Level</a:t>
            </a:r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5243513" y="2746436"/>
            <a:ext cx="244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65961" name="Line 9"/>
          <p:cNvSpPr>
            <a:spLocks noChangeShapeType="1"/>
          </p:cNvSpPr>
          <p:nvPr/>
        </p:nvSpPr>
        <p:spPr bwMode="auto">
          <a:xfrm>
            <a:off x="414338" y="5289611"/>
            <a:ext cx="8424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65962" name="Rectangle 10"/>
          <p:cNvSpPr>
            <a:spLocks noChangeArrowheads="1"/>
          </p:cNvSpPr>
          <p:nvPr/>
        </p:nvSpPr>
        <p:spPr bwMode="auto">
          <a:xfrm>
            <a:off x="352425" y="5710298"/>
            <a:ext cx="15017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 b="1">
                <a:solidFill>
                  <a:schemeClr val="tx1"/>
                </a:solidFill>
              </a:rPr>
              <a:t>Municipality</a:t>
            </a:r>
          </a:p>
        </p:txBody>
      </p:sp>
      <p:grpSp>
        <p:nvGrpSpPr>
          <p:cNvPr id="765963" name="Group 11"/>
          <p:cNvGrpSpPr>
            <a:grpSpLocks/>
          </p:cNvGrpSpPr>
          <p:nvPr/>
        </p:nvGrpSpPr>
        <p:grpSpPr bwMode="auto">
          <a:xfrm>
            <a:off x="2876550" y="5432486"/>
            <a:ext cx="6048375" cy="1246187"/>
            <a:chOff x="1866" y="2993"/>
            <a:chExt cx="3810" cy="785"/>
          </a:xfrm>
        </p:grpSpPr>
        <p:sp>
          <p:nvSpPr>
            <p:cNvPr id="765964" name="Rectangle 12"/>
            <p:cNvSpPr>
              <a:spLocks noChangeArrowheads="1"/>
            </p:cNvSpPr>
            <p:nvPr/>
          </p:nvSpPr>
          <p:spPr bwMode="auto">
            <a:xfrm>
              <a:off x="1866" y="3609"/>
              <a:ext cx="144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65" name="Rectangle 13"/>
            <p:cNvSpPr>
              <a:spLocks noChangeArrowheads="1"/>
            </p:cNvSpPr>
            <p:nvPr/>
          </p:nvSpPr>
          <p:spPr bwMode="auto">
            <a:xfrm>
              <a:off x="2106" y="3541"/>
              <a:ext cx="144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66" name="Rectangle 14"/>
            <p:cNvSpPr>
              <a:spLocks noChangeArrowheads="1"/>
            </p:cNvSpPr>
            <p:nvPr/>
          </p:nvSpPr>
          <p:spPr bwMode="auto">
            <a:xfrm>
              <a:off x="2250" y="3405"/>
              <a:ext cx="144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67" name="Rectangle 15"/>
            <p:cNvSpPr>
              <a:spLocks noChangeArrowheads="1"/>
            </p:cNvSpPr>
            <p:nvPr/>
          </p:nvSpPr>
          <p:spPr bwMode="auto">
            <a:xfrm>
              <a:off x="2394" y="3541"/>
              <a:ext cx="144" cy="136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68" name="Rectangle 16"/>
            <p:cNvSpPr>
              <a:spLocks noChangeArrowheads="1"/>
            </p:cNvSpPr>
            <p:nvPr/>
          </p:nvSpPr>
          <p:spPr bwMode="auto">
            <a:xfrm>
              <a:off x="2682" y="3593"/>
              <a:ext cx="144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69" name="Rectangle 17"/>
            <p:cNvSpPr>
              <a:spLocks noChangeArrowheads="1"/>
            </p:cNvSpPr>
            <p:nvPr/>
          </p:nvSpPr>
          <p:spPr bwMode="auto">
            <a:xfrm>
              <a:off x="2634" y="3377"/>
              <a:ext cx="272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70" name="Rectangle 18"/>
            <p:cNvSpPr>
              <a:spLocks noChangeArrowheads="1"/>
            </p:cNvSpPr>
            <p:nvPr/>
          </p:nvSpPr>
          <p:spPr bwMode="auto">
            <a:xfrm>
              <a:off x="4086" y="3413"/>
              <a:ext cx="144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71" name="Rectangle 19"/>
            <p:cNvSpPr>
              <a:spLocks noChangeArrowheads="1"/>
            </p:cNvSpPr>
            <p:nvPr/>
          </p:nvSpPr>
          <p:spPr bwMode="auto">
            <a:xfrm>
              <a:off x="3306" y="3377"/>
              <a:ext cx="218" cy="138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72" name="Rectangle 20"/>
            <p:cNvSpPr>
              <a:spLocks noChangeArrowheads="1"/>
            </p:cNvSpPr>
            <p:nvPr/>
          </p:nvSpPr>
          <p:spPr bwMode="auto">
            <a:xfrm>
              <a:off x="3882" y="3329"/>
              <a:ext cx="144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73" name="Rectangle 21"/>
            <p:cNvSpPr>
              <a:spLocks noChangeArrowheads="1"/>
            </p:cNvSpPr>
            <p:nvPr/>
          </p:nvSpPr>
          <p:spPr bwMode="auto">
            <a:xfrm>
              <a:off x="3450" y="3569"/>
              <a:ext cx="229" cy="10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74" name="Rectangle 22"/>
            <p:cNvSpPr>
              <a:spLocks noChangeArrowheads="1"/>
            </p:cNvSpPr>
            <p:nvPr/>
          </p:nvSpPr>
          <p:spPr bwMode="auto">
            <a:xfrm>
              <a:off x="3066" y="3521"/>
              <a:ext cx="189" cy="100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75" name="Rectangle 23"/>
            <p:cNvSpPr>
              <a:spLocks noChangeArrowheads="1"/>
            </p:cNvSpPr>
            <p:nvPr/>
          </p:nvSpPr>
          <p:spPr bwMode="auto">
            <a:xfrm>
              <a:off x="3720" y="3467"/>
              <a:ext cx="144" cy="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76" name="Rectangle 24"/>
            <p:cNvSpPr>
              <a:spLocks noChangeArrowheads="1"/>
            </p:cNvSpPr>
            <p:nvPr/>
          </p:nvSpPr>
          <p:spPr bwMode="auto">
            <a:xfrm>
              <a:off x="2298" y="2993"/>
              <a:ext cx="2046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b="1" i="1">
                  <a:solidFill>
                    <a:schemeClr val="tx1"/>
                  </a:solidFill>
                </a:rPr>
                <a:t>~270 Private Land Surveying Offices</a:t>
              </a:r>
            </a:p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b="1" i="1">
                  <a:solidFill>
                    <a:schemeClr val="tx1"/>
                  </a:solidFill>
                </a:rPr>
                <a:t>~15 City Surveying Offices</a:t>
              </a:r>
            </a:p>
          </p:txBody>
        </p:sp>
        <p:sp>
          <p:nvSpPr>
            <p:cNvPr id="765977" name="Rectangle 25"/>
            <p:cNvSpPr>
              <a:spLocks noChangeArrowheads="1"/>
            </p:cNvSpPr>
            <p:nvPr/>
          </p:nvSpPr>
          <p:spPr bwMode="auto">
            <a:xfrm>
              <a:off x="3846" y="3588"/>
              <a:ext cx="133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>
                  <a:solidFill>
                    <a:schemeClr val="tx1"/>
                  </a:solidFill>
                </a:rPr>
                <a:t>approx. 3000 employees</a:t>
              </a:r>
            </a:p>
          </p:txBody>
        </p:sp>
        <p:sp>
          <p:nvSpPr>
            <p:cNvPr id="765978" name="Rectangle 26"/>
            <p:cNvSpPr>
              <a:spLocks noChangeArrowheads="1"/>
            </p:cNvSpPr>
            <p:nvPr/>
          </p:nvSpPr>
          <p:spPr bwMode="auto">
            <a:xfrm>
              <a:off x="4678" y="3108"/>
              <a:ext cx="99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CC0066"/>
                  </a:solidFill>
                </a:rPr>
                <a:t>Execution</a:t>
              </a:r>
            </a:p>
          </p:txBody>
        </p:sp>
      </p:grpSp>
      <p:grpSp>
        <p:nvGrpSpPr>
          <p:cNvPr id="765979" name="Group 27"/>
          <p:cNvGrpSpPr>
            <a:grpSpLocks/>
          </p:cNvGrpSpPr>
          <p:nvPr/>
        </p:nvGrpSpPr>
        <p:grpSpPr bwMode="auto">
          <a:xfrm>
            <a:off x="3333750" y="3603686"/>
            <a:ext cx="5591175" cy="1703387"/>
            <a:chOff x="2154" y="1841"/>
            <a:chExt cx="3522" cy="1073"/>
          </a:xfrm>
        </p:grpSpPr>
        <p:sp>
          <p:nvSpPr>
            <p:cNvPr id="765980" name="Rectangle 28"/>
            <p:cNvSpPr>
              <a:spLocks noChangeArrowheads="1"/>
            </p:cNvSpPr>
            <p:nvPr/>
          </p:nvSpPr>
          <p:spPr bwMode="auto">
            <a:xfrm>
              <a:off x="2593" y="1841"/>
              <a:ext cx="368" cy="272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81" name="Rectangle 29"/>
            <p:cNvSpPr>
              <a:spLocks noChangeArrowheads="1"/>
            </p:cNvSpPr>
            <p:nvPr/>
          </p:nvSpPr>
          <p:spPr bwMode="auto">
            <a:xfrm>
              <a:off x="3025" y="1841"/>
              <a:ext cx="368" cy="272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82" name="Rectangle 30"/>
            <p:cNvSpPr>
              <a:spLocks noChangeArrowheads="1"/>
            </p:cNvSpPr>
            <p:nvPr/>
          </p:nvSpPr>
          <p:spPr bwMode="auto">
            <a:xfrm>
              <a:off x="3457" y="1841"/>
              <a:ext cx="368" cy="272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83" name="Rectangle 31"/>
            <p:cNvSpPr>
              <a:spLocks noChangeArrowheads="1"/>
            </p:cNvSpPr>
            <p:nvPr/>
          </p:nvSpPr>
          <p:spPr bwMode="auto">
            <a:xfrm>
              <a:off x="3553" y="2177"/>
              <a:ext cx="368" cy="272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84" name="Rectangle 32"/>
            <p:cNvSpPr>
              <a:spLocks noChangeArrowheads="1"/>
            </p:cNvSpPr>
            <p:nvPr/>
          </p:nvSpPr>
          <p:spPr bwMode="auto">
            <a:xfrm>
              <a:off x="2785" y="2513"/>
              <a:ext cx="368" cy="272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85" name="Rectangle 33"/>
            <p:cNvSpPr>
              <a:spLocks noChangeArrowheads="1"/>
            </p:cNvSpPr>
            <p:nvPr/>
          </p:nvSpPr>
          <p:spPr bwMode="auto">
            <a:xfrm>
              <a:off x="3217" y="2513"/>
              <a:ext cx="368" cy="272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86" name="Rectangle 34"/>
            <p:cNvSpPr>
              <a:spLocks noChangeArrowheads="1"/>
            </p:cNvSpPr>
            <p:nvPr/>
          </p:nvSpPr>
          <p:spPr bwMode="auto">
            <a:xfrm>
              <a:off x="2154" y="2160"/>
              <a:ext cx="144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b="1" i="1">
                  <a:solidFill>
                    <a:schemeClr val="tx1"/>
                  </a:solidFill>
                </a:rPr>
                <a:t>Cantonal Surveying Offices</a:t>
              </a:r>
            </a:p>
          </p:txBody>
        </p:sp>
        <p:sp>
          <p:nvSpPr>
            <p:cNvPr id="765987" name="Rectangle 35"/>
            <p:cNvSpPr>
              <a:spLocks noChangeArrowheads="1"/>
            </p:cNvSpPr>
            <p:nvPr/>
          </p:nvSpPr>
          <p:spPr bwMode="auto">
            <a:xfrm>
              <a:off x="3594" y="2724"/>
              <a:ext cx="127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>
                  <a:solidFill>
                    <a:schemeClr val="tx1"/>
                  </a:solidFill>
                </a:rPr>
                <a:t>approx. 300 employees</a:t>
              </a:r>
            </a:p>
          </p:txBody>
        </p:sp>
        <p:sp>
          <p:nvSpPr>
            <p:cNvPr id="765988" name="Rectangle 36"/>
            <p:cNvSpPr>
              <a:spLocks noChangeArrowheads="1"/>
            </p:cNvSpPr>
            <p:nvPr/>
          </p:nvSpPr>
          <p:spPr bwMode="auto">
            <a:xfrm>
              <a:off x="4088" y="2155"/>
              <a:ext cx="158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CC0066"/>
                  </a:solidFill>
                </a:rPr>
                <a:t>Operational management</a:t>
              </a:r>
            </a:p>
          </p:txBody>
        </p:sp>
      </p:grpSp>
      <p:sp>
        <p:nvSpPr>
          <p:cNvPr id="765989" name="Rectangle 37"/>
          <p:cNvSpPr>
            <a:spLocks noChangeArrowheads="1"/>
          </p:cNvSpPr>
          <p:nvPr/>
        </p:nvSpPr>
        <p:spPr bwMode="auto">
          <a:xfrm>
            <a:off x="8096250" y="1768536"/>
            <a:ext cx="828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GB" sz="1800" b="1" i="1">
                <a:solidFill>
                  <a:srgbClr val="000000"/>
                </a:solidFill>
              </a:rPr>
              <a:t>Tasks</a:t>
            </a:r>
          </a:p>
        </p:txBody>
      </p:sp>
      <p:sp>
        <p:nvSpPr>
          <p:cNvPr id="765990" name="Line 38"/>
          <p:cNvSpPr>
            <a:spLocks noChangeShapeType="1"/>
          </p:cNvSpPr>
          <p:nvPr/>
        </p:nvSpPr>
        <p:spPr bwMode="auto">
          <a:xfrm>
            <a:off x="414338" y="3408423"/>
            <a:ext cx="8424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grpSp>
        <p:nvGrpSpPr>
          <p:cNvPr id="765991" name="Group 39"/>
          <p:cNvGrpSpPr>
            <a:grpSpLocks/>
          </p:cNvGrpSpPr>
          <p:nvPr/>
        </p:nvGrpSpPr>
        <p:grpSpPr bwMode="auto">
          <a:xfrm>
            <a:off x="3400425" y="2240023"/>
            <a:ext cx="5524500" cy="1104900"/>
            <a:chOff x="2196" y="982"/>
            <a:chExt cx="3480" cy="696"/>
          </a:xfrm>
        </p:grpSpPr>
        <p:sp>
          <p:nvSpPr>
            <p:cNvPr id="765992" name="Rectangle 40"/>
            <p:cNvSpPr>
              <a:spLocks noChangeArrowheads="1"/>
            </p:cNvSpPr>
            <p:nvPr/>
          </p:nvSpPr>
          <p:spPr bwMode="auto">
            <a:xfrm>
              <a:off x="2196" y="982"/>
              <a:ext cx="1302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b="1" i="1">
                  <a:solidFill>
                    <a:schemeClr val="tx1"/>
                  </a:solidFill>
                </a:rPr>
                <a:t>Federal Directorate</a:t>
              </a:r>
              <a:br>
                <a:rPr lang="en-GB" sz="1400" b="1" i="1">
                  <a:solidFill>
                    <a:schemeClr val="tx1"/>
                  </a:solidFill>
                </a:rPr>
              </a:br>
              <a:r>
                <a:rPr lang="en-GB" sz="1400" b="1" i="1">
                  <a:solidFill>
                    <a:schemeClr val="tx1"/>
                  </a:solidFill>
                </a:rPr>
                <a:t>of Cadastral Surveying</a:t>
              </a:r>
            </a:p>
          </p:txBody>
        </p:sp>
        <p:sp>
          <p:nvSpPr>
            <p:cNvPr id="765993" name="Rectangle 41"/>
            <p:cNvSpPr>
              <a:spLocks noChangeArrowheads="1"/>
            </p:cNvSpPr>
            <p:nvPr/>
          </p:nvSpPr>
          <p:spPr bwMode="auto">
            <a:xfrm>
              <a:off x="3300" y="1488"/>
              <a:ext cx="121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>
                  <a:solidFill>
                    <a:schemeClr val="tx1"/>
                  </a:solidFill>
                </a:rPr>
                <a:t>approx. 15 employees</a:t>
              </a:r>
            </a:p>
          </p:txBody>
        </p:sp>
        <p:sp>
          <p:nvSpPr>
            <p:cNvPr id="765994" name="Rectangle 42"/>
            <p:cNvSpPr>
              <a:spLocks noChangeArrowheads="1"/>
            </p:cNvSpPr>
            <p:nvPr/>
          </p:nvSpPr>
          <p:spPr bwMode="auto">
            <a:xfrm>
              <a:off x="4014" y="1075"/>
              <a:ext cx="166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800" b="1">
                  <a:solidFill>
                    <a:srgbClr val="CC0066"/>
                  </a:solidFill>
                </a:rPr>
                <a:t>Supervision,</a:t>
              </a:r>
              <a:br>
                <a:rPr lang="en-GB" sz="1800" b="1">
                  <a:solidFill>
                    <a:srgbClr val="CC0066"/>
                  </a:solidFill>
                </a:rPr>
              </a:br>
              <a:r>
                <a:rPr lang="en-GB" sz="1800" b="1">
                  <a:solidFill>
                    <a:srgbClr val="CC0066"/>
                  </a:solidFill>
                </a:rPr>
                <a:t>strategic management</a:t>
              </a:r>
            </a:p>
          </p:txBody>
        </p:sp>
        <p:sp>
          <p:nvSpPr>
            <p:cNvPr id="765995" name="Rectangle 43"/>
            <p:cNvSpPr>
              <a:spLocks noChangeArrowheads="1"/>
            </p:cNvSpPr>
            <p:nvPr/>
          </p:nvSpPr>
          <p:spPr bwMode="auto">
            <a:xfrm>
              <a:off x="2964" y="1152"/>
              <a:ext cx="432" cy="384"/>
            </a:xfrm>
            <a:prstGeom prst="rect">
              <a:avLst/>
            </a:prstGeom>
            <a:solidFill>
              <a:srgbClr val="43C1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</p:grpSp>
      <p:sp>
        <p:nvSpPr>
          <p:cNvPr id="765996" name="Line 44"/>
          <p:cNvSpPr>
            <a:spLocks noChangeShapeType="1"/>
          </p:cNvSpPr>
          <p:nvPr/>
        </p:nvSpPr>
        <p:spPr bwMode="auto">
          <a:xfrm>
            <a:off x="414338" y="2205098"/>
            <a:ext cx="8424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grpSp>
        <p:nvGrpSpPr>
          <p:cNvPr id="765997" name="Group 45"/>
          <p:cNvGrpSpPr>
            <a:grpSpLocks/>
          </p:cNvGrpSpPr>
          <p:nvPr/>
        </p:nvGrpSpPr>
        <p:grpSpPr bwMode="auto">
          <a:xfrm>
            <a:off x="1403350" y="4786373"/>
            <a:ext cx="1139825" cy="923925"/>
            <a:chOff x="1152" y="2571"/>
            <a:chExt cx="718" cy="582"/>
          </a:xfrm>
        </p:grpSpPr>
        <p:sp>
          <p:nvSpPr>
            <p:cNvPr id="765998" name="AutoShape 46"/>
            <p:cNvSpPr>
              <a:spLocks noChangeAspect="1" noChangeArrowheads="1"/>
            </p:cNvSpPr>
            <p:nvPr/>
          </p:nvSpPr>
          <p:spPr bwMode="auto">
            <a:xfrm>
              <a:off x="1329" y="2571"/>
              <a:ext cx="364" cy="582"/>
            </a:xfrm>
            <a:prstGeom prst="upDownArrow">
              <a:avLst>
                <a:gd name="adj1" fmla="val 50000"/>
                <a:gd name="adj2" fmla="val 319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5999" name="Text Box 47"/>
            <p:cNvSpPr txBox="1">
              <a:spLocks noChangeAspect="1" noChangeArrowheads="1"/>
            </p:cNvSpPr>
            <p:nvPr/>
          </p:nvSpPr>
          <p:spPr bwMode="auto">
            <a:xfrm>
              <a:off x="1152" y="2756"/>
              <a:ext cx="71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600" b="1">
                  <a:solidFill>
                    <a:schemeClr val="tx1"/>
                  </a:solidFill>
                  <a:latin typeface="Arial" charset="0"/>
                </a:rPr>
                <a:t>Contracts</a:t>
              </a:r>
            </a:p>
          </p:txBody>
        </p:sp>
      </p:grpSp>
      <p:grpSp>
        <p:nvGrpSpPr>
          <p:cNvPr id="766000" name="Group 48"/>
          <p:cNvGrpSpPr>
            <a:grpSpLocks/>
          </p:cNvGrpSpPr>
          <p:nvPr/>
        </p:nvGrpSpPr>
        <p:grpSpPr bwMode="auto">
          <a:xfrm>
            <a:off x="1285875" y="2957573"/>
            <a:ext cx="1374775" cy="923925"/>
            <a:chOff x="910" y="1434"/>
            <a:chExt cx="866" cy="582"/>
          </a:xfrm>
        </p:grpSpPr>
        <p:sp>
          <p:nvSpPr>
            <p:cNvPr id="766001" name="AutoShape 49"/>
            <p:cNvSpPr>
              <a:spLocks noChangeAspect="1" noChangeArrowheads="1"/>
            </p:cNvSpPr>
            <p:nvPr/>
          </p:nvSpPr>
          <p:spPr bwMode="auto">
            <a:xfrm>
              <a:off x="1161" y="1434"/>
              <a:ext cx="364" cy="582"/>
            </a:xfrm>
            <a:prstGeom prst="upDownArrow">
              <a:avLst>
                <a:gd name="adj1" fmla="val 50000"/>
                <a:gd name="adj2" fmla="val 319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766002" name="Text Box 50"/>
            <p:cNvSpPr txBox="1">
              <a:spLocks noChangeAspect="1" noChangeArrowheads="1"/>
            </p:cNvSpPr>
            <p:nvPr/>
          </p:nvSpPr>
          <p:spPr bwMode="auto">
            <a:xfrm>
              <a:off x="910" y="1619"/>
              <a:ext cx="86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5pPr>
              <a:lvl6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6pPr>
              <a:lvl7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7pPr>
              <a:lvl8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8pPr>
              <a:lvl9pPr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600" b="1">
                  <a:solidFill>
                    <a:schemeClr val="tx1"/>
                  </a:solidFill>
                  <a:latin typeface="Arial" charset="0"/>
                </a:rPr>
                <a:t>Agreements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77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GB" sz="3600" dirty="0"/>
              <a:t>Role of Private Sector</a:t>
            </a:r>
          </a:p>
        </p:txBody>
      </p:sp>
      <p:grpSp>
        <p:nvGrpSpPr>
          <p:cNvPr id="498691" name="Group 3"/>
          <p:cNvGrpSpPr>
            <a:grpSpLocks/>
          </p:cNvGrpSpPr>
          <p:nvPr/>
        </p:nvGrpSpPr>
        <p:grpSpPr bwMode="auto">
          <a:xfrm>
            <a:off x="854668" y="2406909"/>
            <a:ext cx="7526337" cy="3597275"/>
            <a:chOff x="192" y="1200"/>
            <a:chExt cx="5328" cy="2448"/>
          </a:xfrm>
        </p:grpSpPr>
        <p:sp>
          <p:nvSpPr>
            <p:cNvPr id="498692" name="Rectangle 4"/>
            <p:cNvSpPr>
              <a:spLocks noChangeArrowheads="1"/>
            </p:cNvSpPr>
            <p:nvPr/>
          </p:nvSpPr>
          <p:spPr bwMode="auto">
            <a:xfrm>
              <a:off x="192" y="1200"/>
              <a:ext cx="2208" cy="2448"/>
            </a:xfrm>
            <a:prstGeom prst="rect">
              <a:avLst/>
            </a:prstGeom>
            <a:solidFill>
              <a:srgbClr val="9DFF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98693" name="Rectangle 5"/>
            <p:cNvSpPr>
              <a:spLocks noChangeArrowheads="1"/>
            </p:cNvSpPr>
            <p:nvPr/>
          </p:nvSpPr>
          <p:spPr bwMode="auto">
            <a:xfrm>
              <a:off x="3264" y="1200"/>
              <a:ext cx="2256" cy="2448"/>
            </a:xfrm>
            <a:prstGeom prst="rect">
              <a:avLst/>
            </a:prstGeom>
            <a:solidFill>
              <a:srgbClr val="FFE0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498694" name="Rectangle 6"/>
            <p:cNvSpPr>
              <a:spLocks noChangeArrowheads="1"/>
            </p:cNvSpPr>
            <p:nvPr/>
          </p:nvSpPr>
          <p:spPr bwMode="auto">
            <a:xfrm>
              <a:off x="3456" y="1248"/>
              <a:ext cx="1920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1925" tIns="80962" rIns="161925" bIns="80962">
              <a:spAutoFit/>
            </a:bodyPr>
            <a:lstStyle/>
            <a:p>
              <a:pPr defTabSz="280035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2400" b="1">
                  <a:solidFill>
                    <a:srgbClr val="000000"/>
                  </a:solidFill>
                </a:rPr>
                <a:t>Private Sector</a:t>
              </a:r>
            </a:p>
          </p:txBody>
        </p:sp>
        <p:sp>
          <p:nvSpPr>
            <p:cNvPr id="498695" name="Rectangle 7"/>
            <p:cNvSpPr>
              <a:spLocks noChangeArrowheads="1"/>
            </p:cNvSpPr>
            <p:nvPr/>
          </p:nvSpPr>
          <p:spPr bwMode="auto">
            <a:xfrm>
              <a:off x="240" y="1248"/>
              <a:ext cx="1920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63DE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61925" tIns="80962" rIns="161925" bIns="80962">
              <a:spAutoFit/>
            </a:bodyPr>
            <a:lstStyle/>
            <a:p>
              <a:pPr defTabSz="280035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2400" b="1">
                  <a:solidFill>
                    <a:srgbClr val="000000"/>
                  </a:solidFill>
                </a:rPr>
                <a:t>Public Sector</a:t>
              </a:r>
            </a:p>
          </p:txBody>
        </p:sp>
      </p:grp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3015255" y="1633797"/>
            <a:ext cx="30194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63DE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1925" tIns="80962" rIns="161925" bIns="80962">
            <a:spAutoFit/>
          </a:bodyPr>
          <a:lstStyle/>
          <a:p>
            <a:pPr algn="ctr" defTabSz="2800350">
              <a:lnSpc>
                <a:spcPct val="100000"/>
              </a:lnSpc>
              <a:buClrTx/>
              <a:buSzTx/>
              <a:buFontTx/>
              <a:buNone/>
            </a:pPr>
            <a:r>
              <a:rPr lang="en-GB" sz="2400" b="1">
                <a:solidFill>
                  <a:srgbClr val="000000"/>
                </a:solidFill>
              </a:rPr>
              <a:t>Two Partners:</a:t>
            </a:r>
          </a:p>
        </p:txBody>
      </p:sp>
      <p:graphicFrame>
        <p:nvGraphicFramePr>
          <p:cNvPr id="4986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30124"/>
              </p:ext>
            </p:extLst>
          </p:nvPr>
        </p:nvGraphicFramePr>
        <p:xfrm>
          <a:off x="3572468" y="2406909"/>
          <a:ext cx="19050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lip" r:id="rId4" imgW="5349600" imgH="2911320" progId="MS_ClipArt_Gallery.2">
                  <p:embed/>
                </p:oleObj>
              </mc:Choice>
              <mc:Fallback>
                <p:oleObj name="Clip" r:id="rId4" imgW="5349600" imgH="291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468" y="2406909"/>
                        <a:ext cx="19050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698" name="Text Box 10"/>
          <p:cNvSpPr txBox="1">
            <a:spLocks noChangeArrowheads="1"/>
          </p:cNvSpPr>
          <p:nvPr/>
        </p:nvSpPr>
        <p:spPr bwMode="auto">
          <a:xfrm>
            <a:off x="926105" y="3254634"/>
            <a:ext cx="3024188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1125" indent="-111125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legislation (Federal and cantonal level)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financing structure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setting standards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supervision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co-ordination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 dirty="0">
                <a:solidFill>
                  <a:schemeClr val="tx1"/>
                </a:solidFill>
                <a:latin typeface="Arial" charset="0"/>
              </a:rPr>
              <a:t>verification</a:t>
            </a:r>
          </a:p>
        </p:txBody>
      </p:sp>
      <p:sp>
        <p:nvSpPr>
          <p:cNvPr id="498699" name="Text Box 11"/>
          <p:cNvSpPr txBox="1">
            <a:spLocks noChangeArrowheads="1"/>
          </p:cNvSpPr>
          <p:nvPr/>
        </p:nvSpPr>
        <p:spPr bwMode="auto">
          <a:xfrm>
            <a:off x="5318718" y="3254634"/>
            <a:ext cx="28908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1125" indent="-111125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>
                <a:solidFill>
                  <a:schemeClr val="tx1"/>
                </a:solidFill>
                <a:latin typeface="Arial" charset="0"/>
              </a:rPr>
              <a:t>production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>
                <a:solidFill>
                  <a:schemeClr val="tx1"/>
                </a:solidFill>
                <a:latin typeface="Arial" charset="0"/>
              </a:rPr>
              <a:t>maintenance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>
                <a:solidFill>
                  <a:schemeClr val="tx1"/>
                </a:solidFill>
                <a:latin typeface="Arial" charset="0"/>
              </a:rPr>
              <a:t>service to clients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</a:pPr>
            <a:r>
              <a:rPr lang="en-GB" sz="1800" b="1">
                <a:solidFill>
                  <a:srgbClr val="CC0000"/>
                </a:solidFill>
                <a:latin typeface="Arial" charset="0"/>
              </a:rPr>
              <a:t>innovation</a:t>
            </a:r>
          </a:p>
        </p:txBody>
      </p:sp>
      <p:sp>
        <p:nvSpPr>
          <p:cNvPr id="498700" name="Text Box 12"/>
          <p:cNvSpPr txBox="1">
            <a:spLocks noChangeArrowheads="1"/>
          </p:cNvSpPr>
          <p:nvPr/>
        </p:nvSpPr>
        <p:spPr bwMode="auto">
          <a:xfrm>
            <a:off x="2367555" y="6343909"/>
            <a:ext cx="3976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</a:rPr>
              <a:t>Public Private Partnership</a:t>
            </a:r>
          </a:p>
        </p:txBody>
      </p:sp>
    </p:spTree>
    <p:extLst>
      <p:ext uri="{BB962C8B-B14F-4D97-AF65-F5344CB8AC3E}">
        <p14:creationId xmlns:p14="http://schemas.microsoft.com/office/powerpoint/2010/main" val="2947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9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6" grpId="0" autoUpdateAnimBg="0"/>
      <p:bldP spid="498698" grpId="0" autoUpdateAnimBg="0"/>
      <p:bldP spid="4986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92696"/>
            <a:ext cx="7459663" cy="987425"/>
          </a:xfrm>
          <a:ln/>
        </p:spPr>
        <p:txBody>
          <a:bodyPr/>
          <a:lstStyle/>
          <a:p>
            <a:r>
              <a:rPr lang="en-GB" sz="3600" dirty="0"/>
              <a:t>Private Sector – Framework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772816"/>
            <a:ext cx="7462838" cy="4857750"/>
          </a:xfrm>
        </p:spPr>
        <p:txBody>
          <a:bodyPr/>
          <a:lstStyle/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800" dirty="0"/>
              <a:t>Surveyors entrusted with cadastral surveying are carrying out a </a:t>
            </a:r>
            <a:r>
              <a:rPr lang="en-GB" sz="2800" b="1" dirty="0"/>
              <a:t>sovereign function</a:t>
            </a:r>
            <a:r>
              <a:rPr lang="en-GB" sz="2800" dirty="0"/>
              <a:t> and are in this respect regarded as </a:t>
            </a:r>
            <a:r>
              <a:rPr lang="en-GB" sz="2800" b="1" dirty="0"/>
              <a:t>persons of public trust</a:t>
            </a:r>
            <a:r>
              <a:rPr lang="en-GB" sz="2800" dirty="0"/>
              <a:t>. </a:t>
            </a:r>
          </a:p>
        </p:txBody>
      </p:sp>
      <p:pic>
        <p:nvPicPr>
          <p:cNvPr id="622597" name="Picture 5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4293096"/>
            <a:ext cx="6239272" cy="212699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777163" cy="987425"/>
          </a:xfrm>
          <a:ln/>
        </p:spPr>
        <p:txBody>
          <a:bodyPr/>
          <a:lstStyle/>
          <a:p>
            <a:r>
              <a:rPr lang="en-GB" sz="3600" dirty="0"/>
              <a:t>Why the Private Sector?</a:t>
            </a:r>
          </a:p>
        </p:txBody>
      </p:sp>
      <p:pic>
        <p:nvPicPr>
          <p:cNvPr id="6604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3717032"/>
            <a:ext cx="4173299" cy="303086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916832"/>
            <a:ext cx="7462837" cy="4104456"/>
          </a:xfrm>
        </p:spPr>
        <p:txBody>
          <a:bodyPr/>
          <a:lstStyle/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By delegating sovereign duties to the responsibility of the private sector, </a:t>
            </a:r>
            <a:r>
              <a:rPr lang="en-GB" sz="2000" b="1" dirty="0"/>
              <a:t>the federal government can reduce its administrative work load</a:t>
            </a:r>
            <a:r>
              <a:rPr lang="en-GB" sz="2000" dirty="0"/>
              <a:t>. 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The potential for innovation is increased considerably through the inclusion of the private sector 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The private industry is located locally </a:t>
            </a:r>
            <a:br>
              <a:rPr lang="en-GB" sz="2000" dirty="0"/>
            </a:br>
            <a:r>
              <a:rPr lang="en-GB" sz="2000" dirty="0"/>
              <a:t>= customer proximity 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Peripheral regions are </a:t>
            </a:r>
            <a:br>
              <a:rPr lang="en-GB" sz="2000" dirty="0"/>
            </a:br>
            <a:r>
              <a:rPr lang="en-GB" sz="2000" dirty="0"/>
              <a:t>provided with quality </a:t>
            </a:r>
            <a:br>
              <a:rPr lang="en-GB" sz="2000" dirty="0"/>
            </a:br>
            <a:r>
              <a:rPr lang="en-GB" sz="2000" dirty="0"/>
              <a:t>work places 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42" name="Picture 14" descr="RAV-Eben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" b="5962"/>
          <a:stretch>
            <a:fillRect/>
          </a:stretch>
        </p:blipFill>
        <p:spPr>
          <a:xfrm>
            <a:off x="4860032" y="2636912"/>
            <a:ext cx="3750254" cy="3739059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r>
              <a:rPr lang="en-GB" sz="3600" dirty="0"/>
              <a:t>Tasks of a private surveyor</a:t>
            </a:r>
            <a:r>
              <a:rPr lang="de-CH" sz="3600" dirty="0"/>
              <a:t> </a:t>
            </a:r>
          </a:p>
        </p:txBody>
      </p:sp>
      <p:sp>
        <p:nvSpPr>
          <p:cNvPr id="66254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772816"/>
            <a:ext cx="7534275" cy="4320480"/>
          </a:xfrm>
          <a:ln/>
        </p:spPr>
        <p:txBody>
          <a:bodyPr/>
          <a:lstStyle/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Initial Survey and Renewal of the cadastral survey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Continuous and periodic updating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Data Processing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Data management 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Data delivery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Easement (legal acts)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2000" dirty="0"/>
              <a:t>Certified plans for construction</a:t>
            </a:r>
          </a:p>
          <a:p>
            <a:pPr marL="363538" indent="-363538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None/>
            </a:pPr>
            <a:r>
              <a:rPr lang="en-GB" sz="2000" dirty="0"/>
              <a:t>+	Private mandates</a:t>
            </a:r>
          </a:p>
          <a:p>
            <a:pPr marL="744538" lvl="1" indent="-363538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•"/>
            </a:pPr>
            <a:r>
              <a:rPr lang="en-GB" sz="1600" dirty="0"/>
              <a:t>Buildings controls</a:t>
            </a:r>
          </a:p>
          <a:p>
            <a:pPr marL="744538" lvl="1" indent="-363538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•"/>
            </a:pPr>
            <a:r>
              <a:rPr lang="en-GB" sz="1600" dirty="0"/>
              <a:t>Monitoring</a:t>
            </a:r>
          </a:p>
          <a:p>
            <a:pPr marL="744538" lvl="1" indent="-363538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•"/>
            </a:pPr>
            <a:r>
              <a:rPr lang="en-GB" sz="1600" dirty="0"/>
              <a:t>3D</a:t>
            </a:r>
          </a:p>
          <a:p>
            <a:pPr marL="744538" lvl="1" indent="-363538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•"/>
            </a:pPr>
            <a:r>
              <a:rPr lang="en-GB" sz="1600" dirty="0"/>
              <a:t>Consulting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3640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459663" cy="987425"/>
          </a:xfrm>
          <a:ln/>
        </p:spPr>
        <p:txBody>
          <a:bodyPr/>
          <a:lstStyle/>
          <a:p>
            <a:r>
              <a:rPr lang="en-GB" sz="3600" dirty="0"/>
              <a:t>Why License and register?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624" y="1700808"/>
            <a:ext cx="7462837" cy="4857750"/>
          </a:xfrm>
        </p:spPr>
        <p:txBody>
          <a:bodyPr/>
          <a:lstStyle/>
          <a:p>
            <a:pPr marL="265113" indent="-265113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1800" dirty="0"/>
              <a:t>A </a:t>
            </a:r>
            <a:r>
              <a:rPr lang="en-GB" sz="1800" b="1" dirty="0"/>
              <a:t>license</a:t>
            </a:r>
            <a:r>
              <a:rPr lang="en-GB" sz="1800" dirty="0"/>
              <a:t> issued to cadastral surveyors and an entry in the </a:t>
            </a:r>
            <a:r>
              <a:rPr lang="en-GB" sz="1800" b="1" dirty="0"/>
              <a:t>register</a:t>
            </a:r>
            <a:r>
              <a:rPr lang="en-GB" sz="1800" dirty="0"/>
              <a:t> for licensed surveyors guarantee a </a:t>
            </a:r>
            <a:r>
              <a:rPr lang="en-GB" sz="1800" b="1" dirty="0"/>
              <a:t>minimal standard of professional and personal competence</a:t>
            </a:r>
            <a:r>
              <a:rPr lang="en-GB" sz="1800" dirty="0"/>
              <a:t> in cadastral surveying.</a:t>
            </a:r>
          </a:p>
          <a:p>
            <a:pPr marL="265113" indent="-265113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Times New Roman" pitchFamily="18" charset="0"/>
              <a:buChar char="•"/>
            </a:pPr>
            <a:r>
              <a:rPr lang="en-GB" sz="1800" dirty="0"/>
              <a:t>Through the federal </a:t>
            </a:r>
            <a:r>
              <a:rPr lang="en-GB" sz="1800" b="1" dirty="0"/>
              <a:t>register</a:t>
            </a:r>
            <a:r>
              <a:rPr lang="en-GB" sz="1800" dirty="0"/>
              <a:t> for licensed surveyors, the surveying ordinance makes a clear </a:t>
            </a:r>
            <a:r>
              <a:rPr lang="en-GB" sz="1800" b="1" dirty="0"/>
              <a:t>distinction between an educational certificate, professional practice and disciplinary measures</a:t>
            </a:r>
            <a:r>
              <a:rPr lang="en-GB" sz="1800" dirty="0"/>
              <a:t>. </a:t>
            </a:r>
          </a:p>
        </p:txBody>
      </p:sp>
      <p:pic>
        <p:nvPicPr>
          <p:cNvPr id="627718" name="Picture 6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4293096"/>
            <a:ext cx="6553200" cy="22336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4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C:\Users\jean-yves.pirlot\Documents\EU\CLGE\12 10 10 Hannover\INTERGEO\20121010_INTERGEO_0001_jy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44001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4" t="17032" r="33711" b="5936"/>
          <a:stretch/>
        </p:blipFill>
        <p:spPr bwMode="auto">
          <a:xfrm>
            <a:off x="4467012" y="476672"/>
            <a:ext cx="4137436" cy="5869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4862335" y="3244334"/>
            <a:ext cx="381412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dirty="0">
                <a:hlinkClick r:id="rId4"/>
              </a:rPr>
              <a:t>www.eureal.eu</a:t>
            </a:r>
            <a:r>
              <a:rPr lang="en-GB" sz="3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550" y="2598003"/>
            <a:ext cx="370005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dirty="0"/>
              <a:t>IPMS Coalition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907089" y="4365104"/>
            <a:ext cx="351570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dirty="0"/>
              <a:t>ILMS Coalition</a:t>
            </a:r>
          </a:p>
        </p:txBody>
      </p:sp>
    </p:spTree>
    <p:extLst>
      <p:ext uri="{BB962C8B-B14F-4D97-AF65-F5344CB8AC3E}">
        <p14:creationId xmlns:p14="http://schemas.microsoft.com/office/powerpoint/2010/main" val="18933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55813"/>
            <a:ext cx="5538788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468313" y="981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Verdana" pitchFamily="34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7F0A01"/>
                </a:solidFill>
              </a:rPr>
              <a:t>“Code of Professional Qualification for Property Surveyors” 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814763"/>
            <a:ext cx="3444875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10153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56181" y="1340768"/>
            <a:ext cx="7886700" cy="607217"/>
          </a:xfrm>
        </p:spPr>
        <p:txBody>
          <a:bodyPr/>
          <a:lstStyle/>
          <a:p>
            <a:r>
              <a:rPr lang="fr-CH" dirty="0" err="1"/>
              <a:t>Where</a:t>
            </a:r>
            <a:r>
              <a:rPr lang="fr-CH" dirty="0"/>
              <a:t> are </a:t>
            </a:r>
            <a:r>
              <a:rPr lang="fr-CH" dirty="0" err="1"/>
              <a:t>we</a:t>
            </a:r>
            <a:r>
              <a:rPr lang="fr-CH" dirty="0"/>
              <a:t> </a:t>
            </a:r>
            <a:r>
              <a:rPr lang="fr-CH" dirty="0" err="1"/>
              <a:t>going</a:t>
            </a:r>
            <a:r>
              <a:rPr lang="fr-CH" dirty="0"/>
              <a:t>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56181" y="2514973"/>
            <a:ext cx="7660235" cy="3866355"/>
          </a:xfrm>
        </p:spPr>
        <p:txBody>
          <a:bodyPr/>
          <a:lstStyle/>
          <a:p>
            <a:r>
              <a:rPr lang="en-US" sz="2400" dirty="0"/>
              <a:t>Crowdsourcing…where are the limits?</a:t>
            </a:r>
          </a:p>
          <a:p>
            <a:r>
              <a:rPr lang="en-US" sz="2400" dirty="0"/>
              <a:t>Can new technologies like blockchains replace the legal system?</a:t>
            </a:r>
          </a:p>
          <a:p>
            <a:r>
              <a:rPr lang="en-US" sz="2400" dirty="0"/>
              <a:t>Will the surveyor keep his central role in Property Surveying and Land administration ?</a:t>
            </a:r>
          </a:p>
          <a:p>
            <a:r>
              <a:rPr lang="en-US" sz="2400" dirty="0"/>
              <a:t>Sustainable fit for purpose cadastral systems have to be implemented through commissions lead by specialists</a:t>
            </a:r>
          </a:p>
          <a:p>
            <a:r>
              <a:rPr lang="en-US" sz="2400" dirty="0"/>
              <a:t>We have to find our role in the new markets</a:t>
            </a:r>
          </a:p>
        </p:txBody>
      </p:sp>
    </p:spTree>
    <p:extLst>
      <p:ext uri="{BB962C8B-B14F-4D97-AF65-F5344CB8AC3E}">
        <p14:creationId xmlns:p14="http://schemas.microsoft.com/office/powerpoint/2010/main" val="1708676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44481" y="1196752"/>
            <a:ext cx="7886700" cy="607217"/>
          </a:xfrm>
        </p:spPr>
        <p:txBody>
          <a:bodyPr/>
          <a:lstStyle/>
          <a:p>
            <a:r>
              <a:rPr lang="fr-CH" altLang="fr-FR" dirty="0" err="1"/>
              <a:t>Changing</a:t>
            </a:r>
            <a:r>
              <a:rPr lang="fr-CH" altLang="fr-FR" dirty="0"/>
              <a:t> world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0EDFF0-CC95-45F7-8F0D-92C92FF1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060848"/>
            <a:ext cx="5218798" cy="28803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AC835F-B2AE-4441-B3AF-EEDF7222A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11" y="2694860"/>
            <a:ext cx="4585039" cy="294055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2498F26-B988-4BDB-AEB1-3FCE15FC8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89" y="3225713"/>
            <a:ext cx="4111920" cy="34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1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Picture 4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2" y="2348880"/>
            <a:ext cx="886513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9pPr>
          </a:lstStyle>
          <a:p>
            <a:r>
              <a:rPr lang="en-GB" kern="0" dirty="0"/>
              <a:t>European Surveyor of the year</a:t>
            </a:r>
            <a:endParaRPr lang="en-GB" sz="3600" kern="0" dirty="0"/>
          </a:p>
        </p:txBody>
      </p:sp>
    </p:spTree>
    <p:extLst>
      <p:ext uri="{BB962C8B-B14F-4D97-AF65-F5344CB8AC3E}">
        <p14:creationId xmlns:p14="http://schemas.microsoft.com/office/powerpoint/2010/main" val="343147411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7F0A01"/>
                </a:solidFill>
                <a:latin typeface="Arial" charset="0"/>
              </a:defRPr>
            </a:lvl9pPr>
          </a:lstStyle>
          <a:p>
            <a:r>
              <a:rPr lang="en-GB" kern="0" dirty="0"/>
              <a:t>European Surveyor of the year</a:t>
            </a:r>
            <a:endParaRPr lang="en-GB" sz="360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B4CD7C-ECB3-4A4E-9A6B-2F3536C5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1319"/>
            <a:ext cx="3264396" cy="466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6606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620688"/>
            <a:ext cx="11082240" cy="6237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032448" cy="16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620688"/>
            <a:ext cx="11082240" cy="6237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032448" cy="1675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520" y="3212976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First Global Surveyors Day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21 March 2018</a:t>
            </a:r>
          </a:p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Washington D.C.</a:t>
            </a:r>
          </a:p>
        </p:txBody>
      </p:sp>
    </p:spTree>
    <p:extLst>
      <p:ext uri="{BB962C8B-B14F-4D97-AF65-F5344CB8AC3E}">
        <p14:creationId xmlns:p14="http://schemas.microsoft.com/office/powerpoint/2010/main" val="25701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903" name="Picture 7" descr="Pecu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004479"/>
            <a:ext cx="7848996" cy="584916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4900" name="WordArt 4"/>
          <p:cNvSpPr>
            <a:spLocks noChangeArrowheads="1" noChangeShapeType="1" noTextEdit="1"/>
          </p:cNvSpPr>
          <p:nvPr/>
        </p:nvSpPr>
        <p:spPr bwMode="auto">
          <a:xfrm rot="-1799465">
            <a:off x="-85753" y="2942105"/>
            <a:ext cx="9590088" cy="1127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00">
                    <a:alpha val="78000"/>
                  </a:srgbClr>
                </a:solidFill>
                <a:latin typeface="Arial Black"/>
              </a:rPr>
              <a:t>Thank you for your attention</a:t>
            </a:r>
            <a:endParaRPr lang="fr-CH" sz="3600" b="1" i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CC0000">
                  <a:alpha val="78000"/>
                </a:srgb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680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64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649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6493B-6949-4369-9141-3EF95C08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dirty="0" err="1"/>
              <a:t>Changing</a:t>
            </a:r>
            <a:r>
              <a:rPr lang="fr-CH" altLang="fr-FR" dirty="0"/>
              <a:t> world</a:t>
            </a:r>
            <a:endParaRPr lang="fr-CH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49B29AC-840C-46B3-BDC0-12041C93F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312" y="2204864"/>
            <a:ext cx="5857875" cy="28670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48B780-C6B9-41E2-BFFD-9A6B563D9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29" y="3638376"/>
            <a:ext cx="58483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28650" y="836713"/>
            <a:ext cx="7886700" cy="1890160"/>
          </a:xfrm>
        </p:spPr>
        <p:txBody>
          <a:bodyPr/>
          <a:lstStyle/>
          <a:p>
            <a:r>
              <a:rPr lang="fr-CH" altLang="fr-FR" dirty="0"/>
              <a:t>The </a:t>
            </a:r>
            <a:r>
              <a:rPr lang="fr-CH" altLang="fr-FR" dirty="0" err="1"/>
              <a:t>surveyor</a:t>
            </a:r>
            <a:r>
              <a:rPr lang="fr-CH" altLang="fr-FR" dirty="0"/>
              <a:t> </a:t>
            </a:r>
            <a:r>
              <a:rPr lang="fr-CH" altLang="fr-FR" dirty="0" err="1"/>
              <a:t>yesterday</a:t>
            </a:r>
            <a:r>
              <a:rPr lang="fr-CH" altLang="fr-FR" dirty="0"/>
              <a:t> and </a:t>
            </a:r>
            <a:r>
              <a:rPr lang="fr-CH" altLang="fr-FR" dirty="0" err="1"/>
              <a:t>today</a:t>
            </a:r>
            <a:endParaRPr lang="fr-CH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1" y="2914650"/>
            <a:ext cx="3837842" cy="2575322"/>
          </a:xfrm>
        </p:spPr>
        <p:txBody>
          <a:bodyPr/>
          <a:lstStyle/>
          <a:p>
            <a:r>
              <a:rPr lang="en-US" dirty="0"/>
              <a:t>The technology and the society make us evolve</a:t>
            </a:r>
          </a:p>
        </p:txBody>
      </p:sp>
      <p:sp>
        <p:nvSpPr>
          <p:cNvPr id="13" name="Textfeld 10"/>
          <p:cNvSpPr txBox="1"/>
          <p:nvPr/>
        </p:nvSpPr>
        <p:spPr>
          <a:xfrm>
            <a:off x="1260556" y="4889807"/>
            <a:ext cx="25740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pressure of technological development is driving social change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17817"/>
            <a:ext cx="4093610" cy="30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1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28651" y="1412776"/>
            <a:ext cx="7886700" cy="607217"/>
          </a:xfrm>
        </p:spPr>
        <p:txBody>
          <a:bodyPr/>
          <a:lstStyle/>
          <a:p>
            <a:r>
              <a:rPr lang="en-US" altLang="fr-FR" dirty="0"/>
              <a:t>The surveyor tomorrow</a:t>
            </a:r>
            <a:r>
              <a:rPr lang="fr-CH" altLang="fr-FR" dirty="0"/>
              <a:t>?</a:t>
            </a:r>
            <a:endParaRPr lang="fr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576217" cy="2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6A2DE9F-105F-4F40-AD38-5C00A49DC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40" y="3284984"/>
            <a:ext cx="3468411" cy="26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2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27982" y="1219282"/>
            <a:ext cx="7886700" cy="607217"/>
          </a:xfrm>
        </p:spPr>
        <p:txBody>
          <a:bodyPr/>
          <a:lstStyle/>
          <a:p>
            <a:r>
              <a:rPr lang="fr-CH" altLang="fr-FR" dirty="0"/>
              <a:t>The (r)</a:t>
            </a:r>
            <a:r>
              <a:rPr lang="fr-CH" altLang="fr-FR" dirty="0" err="1"/>
              <a:t>evolution</a:t>
            </a:r>
            <a:r>
              <a:rPr lang="fr-CH" altLang="fr-FR" dirty="0"/>
              <a:t> of cadastre</a:t>
            </a:r>
            <a:endParaRPr lang="fr-CH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1" y="2648737"/>
            <a:ext cx="4015358" cy="2510008"/>
          </a:xfrm>
        </p:spPr>
        <p:txBody>
          <a:bodyPr/>
          <a:lstStyle/>
          <a:p>
            <a:r>
              <a:rPr lang="en-US" dirty="0"/>
              <a:t>Augmented reality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532" y="2348880"/>
            <a:ext cx="4180150" cy="350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2">
            <a:extLst>
              <a:ext uri="{FF2B5EF4-FFF2-40B4-BE49-F238E27FC236}">
                <a16:creationId xmlns:a16="http://schemas.microsoft.com/office/drawing/2014/main" id="{5BFDEC3B-5CA2-4148-8E50-27C1B7EF3914}"/>
              </a:ext>
            </a:extLst>
          </p:cNvPr>
          <p:cNvSpPr txBox="1"/>
          <p:nvPr/>
        </p:nvSpPr>
        <p:spPr>
          <a:xfrm>
            <a:off x="628651" y="3978770"/>
            <a:ext cx="343204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Apps will be the  basis of all land  representations,  including those  in the </a:t>
            </a:r>
            <a:r>
              <a:rPr lang="en-US" sz="1800" dirty="0" err="1"/>
              <a:t>cadastre</a:t>
            </a:r>
            <a:endParaRPr lang="en-GB" sz="1800" dirty="0"/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A550B271-2B47-4E5A-A1EE-1DAE527C151A}"/>
              </a:ext>
            </a:extLst>
          </p:cNvPr>
          <p:cNvSpPr txBox="1"/>
          <p:nvPr/>
        </p:nvSpPr>
        <p:spPr>
          <a:xfrm>
            <a:off x="1057656" y="5458602"/>
            <a:ext cx="2574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parcel as the nucleus of every real representation</a:t>
            </a:r>
            <a:endParaRPr lang="fr-CH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74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45704" y="1353455"/>
            <a:ext cx="7886700" cy="607217"/>
          </a:xfrm>
        </p:spPr>
        <p:txBody>
          <a:bodyPr/>
          <a:lstStyle/>
          <a:p>
            <a:r>
              <a:rPr lang="fr-CH" altLang="fr-FR" dirty="0"/>
              <a:t>The (r)</a:t>
            </a:r>
            <a:r>
              <a:rPr lang="fr-CH" altLang="fr-FR" dirty="0" err="1"/>
              <a:t>evolution</a:t>
            </a:r>
            <a:r>
              <a:rPr lang="fr-CH" altLang="fr-FR" dirty="0"/>
              <a:t> of cadastre</a:t>
            </a:r>
            <a:endParaRPr lang="fr-CH" dirty="0"/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628651" y="2962141"/>
            <a:ext cx="3721013" cy="2527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100" dirty="0"/>
              <a:t>Vers un changement du contexte légal…</a:t>
            </a:r>
          </a:p>
        </p:txBody>
      </p:sp>
      <p:pic>
        <p:nvPicPr>
          <p:cNvPr id="7" name="Picture 2" descr="Figure 3.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760" y="2875688"/>
            <a:ext cx="3545716" cy="244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FF0CDFD-D636-45A8-BFEB-86A0B1ED1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13" y="2521396"/>
            <a:ext cx="4759688" cy="3157870"/>
          </a:xfrm>
          <a:prstGeom prst="rect">
            <a:avLst/>
          </a:prstGeom>
        </p:spPr>
      </p:pic>
      <p:sp>
        <p:nvSpPr>
          <p:cNvPr id="10" name="Textfeld 10">
            <a:extLst>
              <a:ext uri="{FF2B5EF4-FFF2-40B4-BE49-F238E27FC236}">
                <a16:creationId xmlns:a16="http://schemas.microsoft.com/office/drawing/2014/main" id="{2A3595AF-E903-42F8-84F5-BC3F1D65EB39}"/>
              </a:ext>
            </a:extLst>
          </p:cNvPr>
          <p:cNvSpPr txBox="1"/>
          <p:nvPr/>
        </p:nvSpPr>
        <p:spPr>
          <a:xfrm>
            <a:off x="1284941" y="5658346"/>
            <a:ext cx="25740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political decisions depend on official data</a:t>
            </a:r>
          </a:p>
        </p:txBody>
      </p:sp>
    </p:spTree>
    <p:extLst>
      <p:ext uri="{BB962C8B-B14F-4D97-AF65-F5344CB8AC3E}">
        <p14:creationId xmlns:p14="http://schemas.microsoft.com/office/powerpoint/2010/main" val="250058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524750" cy="1143000"/>
          </a:xfrm>
          <a:ln/>
        </p:spPr>
        <p:txBody>
          <a:bodyPr/>
          <a:lstStyle/>
          <a:p>
            <a:pPr defTabSz="914400"/>
            <a:r>
              <a:rPr lang="en-GB" sz="3600" dirty="0"/>
              <a:t>The public-private partnership in cadastre in Switzerland</a:t>
            </a:r>
            <a:endParaRPr lang="en-GB" sz="3600" dirty="0">
              <a:solidFill>
                <a:srgbClr val="0066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309BED-76ED-4AD1-BADE-345D5F04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988840"/>
            <a:ext cx="3299710" cy="46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ChangeArrowheads="1"/>
          </p:cNvSpPr>
          <p:nvPr/>
        </p:nvSpPr>
        <p:spPr bwMode="auto">
          <a:xfrm>
            <a:off x="576263" y="2205435"/>
            <a:ext cx="7993062" cy="172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en-GB" sz="3600" dirty="0"/>
              <a:t>Basic legal Principles</a:t>
            </a:r>
            <a:endParaRPr lang="fr-CH" sz="3600" dirty="0"/>
          </a:p>
        </p:txBody>
      </p:sp>
      <p:sp>
        <p:nvSpPr>
          <p:cNvPr id="760836" name="Text Box 4"/>
          <p:cNvSpPr txBox="1">
            <a:spLocks noChangeArrowheads="1"/>
          </p:cNvSpPr>
          <p:nvPr/>
        </p:nvSpPr>
        <p:spPr bwMode="auto">
          <a:xfrm>
            <a:off x="647700" y="2276872"/>
            <a:ext cx="81724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536575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No ownership without registration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(art. 656)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No registration without surveying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(art. 950)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No surveying without boundary definition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(art. 669)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endParaRPr lang="en-GB" b="1" dirty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GB" b="1" dirty="0">
                <a:solidFill>
                  <a:schemeClr val="tx1"/>
                </a:solidFill>
                <a:latin typeface="Arial" charset="0"/>
              </a:rPr>
              <a:t>Title registration system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GB" b="1" dirty="0">
                <a:solidFill>
                  <a:schemeClr val="tx1"/>
                </a:solidFill>
                <a:latin typeface="Arial" charset="0"/>
              </a:rPr>
              <a:t>Title guaranteed by the government</a:t>
            </a:r>
          </a:p>
          <a:p>
            <a:pPr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GB" b="1" dirty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endParaRPr lang="en-GB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66669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66669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1000</Words>
  <Application>Microsoft Office PowerPoint</Application>
  <PresentationFormat>Affichage à l'écran (4:3)</PresentationFormat>
  <Paragraphs>174</Paragraphs>
  <Slides>24</Slides>
  <Notes>18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Verdana</vt:lpstr>
      <vt:lpstr>Wingdings</vt:lpstr>
      <vt:lpstr>Custom Design</vt:lpstr>
      <vt:lpstr>1_Custom Design</vt:lpstr>
      <vt:lpstr>Clip</vt:lpstr>
      <vt:lpstr>CLGE Working for a Profession</vt:lpstr>
      <vt:lpstr>Changing world</vt:lpstr>
      <vt:lpstr>Changing world</vt:lpstr>
      <vt:lpstr>The surveyor yesterday and today</vt:lpstr>
      <vt:lpstr>The surveyor tomorrow?</vt:lpstr>
      <vt:lpstr>The (r)evolution of cadastre</vt:lpstr>
      <vt:lpstr>The (r)evolution of cadastre</vt:lpstr>
      <vt:lpstr>The public-private partnership in cadastre in Switzerland</vt:lpstr>
      <vt:lpstr>Basic legal Principles</vt:lpstr>
      <vt:lpstr>Swiss cadastral system</vt:lpstr>
      <vt:lpstr>Organisation of cadastral surveying</vt:lpstr>
      <vt:lpstr>Role of Private Sector</vt:lpstr>
      <vt:lpstr>Private Sector – Framework</vt:lpstr>
      <vt:lpstr>Why the Private Sector?</vt:lpstr>
      <vt:lpstr>Tasks of a private surveyor </vt:lpstr>
      <vt:lpstr>Why License and register?</vt:lpstr>
      <vt:lpstr>Présentation PowerPoint</vt:lpstr>
      <vt:lpstr>Présentation PowerPoint</vt:lpstr>
      <vt:lpstr>Where are we going?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verica</dc:creator>
  <cp:lastModifiedBy>Maurice Barbieri</cp:lastModifiedBy>
  <cp:revision>90</cp:revision>
  <dcterms:created xsi:type="dcterms:W3CDTF">2017-05-19T09:50:24Z</dcterms:created>
  <dcterms:modified xsi:type="dcterms:W3CDTF">2018-01-29T13:30:37Z</dcterms:modified>
</cp:coreProperties>
</file>